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jpg" ContentType="image/jp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41120" y="1440954"/>
            <a:ext cx="9860278" cy="2243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740151" y="2538234"/>
            <a:ext cx="7060690" cy="2243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5322" y="1720850"/>
            <a:ext cx="8301354" cy="234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Berlin Sans FB Demi"/>
                <a:cs typeface="Berlin Sans FB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1270943"/>
            <a:ext cx="7802879" cy="99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375" y="1851342"/>
            <a:ext cx="10763249" cy="3681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0495" rIns="0" bIns="0" rtlCol="0" vert="horz">
            <a:spAutoFit/>
          </a:bodyPr>
          <a:lstStyle/>
          <a:p>
            <a:pPr marL="1411605" marR="5080" indent="-1399540">
              <a:lnSpc>
                <a:spcPts val="8640"/>
              </a:lnSpc>
              <a:spcBef>
                <a:spcPts val="1185"/>
              </a:spcBef>
            </a:pPr>
            <a:r>
              <a:rPr dirty="0" spc="-5"/>
              <a:t>QUALITY </a:t>
            </a:r>
            <a:r>
              <a:rPr dirty="0" spc="-10"/>
              <a:t>SYSTEMS  </a:t>
            </a:r>
            <a:r>
              <a:rPr dirty="0" spc="-5"/>
              <a:t>A</a:t>
            </a:r>
            <a:r>
              <a:rPr dirty="0" spc="-10"/>
              <a:t> 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4306061" y="4415789"/>
            <a:ext cx="3605021" cy="687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7354" y="4489704"/>
            <a:ext cx="3217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M.Pandurangan</a:t>
            </a:r>
            <a:r>
              <a:rPr dirty="0" sz="24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MBCS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736854"/>
            <a:ext cx="6757034" cy="646430"/>
          </a:xfrm>
          <a:prstGeom prst="rect"/>
          <a:solidFill>
            <a:srgbClr val="2A5B7F"/>
          </a:solidFill>
        </p:spPr>
        <p:txBody>
          <a:bodyPr wrap="square" lIns="0" tIns="349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dirty="0" sz="3600" spc="-5">
                <a:latin typeface="Berlin Sans FB"/>
                <a:cs typeface="Berlin Sans FB"/>
              </a:rPr>
              <a:t>Are </a:t>
            </a:r>
            <a:r>
              <a:rPr dirty="0" sz="3600">
                <a:latin typeface="Berlin Sans FB"/>
                <a:cs typeface="Berlin Sans FB"/>
              </a:rPr>
              <a:t>there </a:t>
            </a:r>
            <a:r>
              <a:rPr dirty="0" sz="3600" spc="-5">
                <a:latin typeface="Berlin Sans FB"/>
                <a:cs typeface="Berlin Sans FB"/>
              </a:rPr>
              <a:t>issues </a:t>
            </a:r>
            <a:r>
              <a:rPr dirty="0" sz="3600">
                <a:latin typeface="Berlin Sans FB"/>
                <a:cs typeface="Berlin Sans FB"/>
              </a:rPr>
              <a:t>of SEMANTICS</a:t>
            </a:r>
            <a:r>
              <a:rPr dirty="0" sz="3600" spc="-30">
                <a:latin typeface="Berlin Sans FB"/>
                <a:cs typeface="Berlin Sans FB"/>
              </a:rPr>
              <a:t> </a:t>
            </a:r>
            <a:r>
              <a:rPr dirty="0" sz="3600">
                <a:latin typeface="Berlin Sans FB"/>
                <a:cs typeface="Berlin Sans FB"/>
              </a:rPr>
              <a:t>?</a:t>
            </a:r>
            <a:endParaRPr sz="3600">
              <a:latin typeface="Berlin Sans FB"/>
              <a:cs typeface="Berlin Sans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175" y="1992629"/>
            <a:ext cx="10521950" cy="1200150"/>
          </a:xfrm>
          <a:prstGeom prst="rect">
            <a:avLst/>
          </a:prstGeom>
          <a:solidFill>
            <a:srgbClr val="C5DC8F"/>
          </a:solidFill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sz="2400" spc="-5" b="1" i="1">
                <a:latin typeface="Rockwell"/>
                <a:cs typeface="Rockwell"/>
              </a:rPr>
              <a:t>“‘</a:t>
            </a:r>
            <a:r>
              <a:rPr dirty="0" sz="2400" spc="-5" b="1" i="1">
                <a:latin typeface="Trebuchet MS"/>
                <a:cs typeface="Trebuchet MS"/>
              </a:rPr>
              <a:t>When I use </a:t>
            </a:r>
            <a:r>
              <a:rPr dirty="0" sz="2400" b="1" i="1">
                <a:latin typeface="Trebuchet MS"/>
                <a:cs typeface="Trebuchet MS"/>
              </a:rPr>
              <a:t>a </a:t>
            </a:r>
            <a:r>
              <a:rPr dirty="0" sz="2400" spc="-5" b="1" i="1">
                <a:latin typeface="Trebuchet MS"/>
                <a:cs typeface="Trebuchet MS"/>
              </a:rPr>
              <a:t>word,</a:t>
            </a:r>
            <a:r>
              <a:rPr dirty="0" sz="2400" spc="-5" b="1" i="1">
                <a:latin typeface="Rockwell"/>
                <a:cs typeface="Rockwell"/>
              </a:rPr>
              <a:t>’ </a:t>
            </a:r>
            <a:r>
              <a:rPr dirty="0" sz="2400" spc="-5" b="1" i="1">
                <a:latin typeface="Trebuchet MS"/>
                <a:cs typeface="Trebuchet MS"/>
              </a:rPr>
              <a:t>Humpty Dumpty said, </a:t>
            </a:r>
            <a:r>
              <a:rPr dirty="0" sz="2400" b="1" i="1">
                <a:latin typeface="Trebuchet MS"/>
                <a:cs typeface="Trebuchet MS"/>
              </a:rPr>
              <a:t>in </a:t>
            </a:r>
            <a:r>
              <a:rPr dirty="0" sz="2400" spc="-5" b="1" i="1">
                <a:latin typeface="Trebuchet MS"/>
                <a:cs typeface="Trebuchet MS"/>
              </a:rPr>
              <a:t>rather </a:t>
            </a:r>
            <a:r>
              <a:rPr dirty="0" sz="2400" b="1" i="1">
                <a:latin typeface="Trebuchet MS"/>
                <a:cs typeface="Trebuchet MS"/>
              </a:rPr>
              <a:t>a </a:t>
            </a:r>
            <a:r>
              <a:rPr dirty="0" sz="2400" spc="-5" b="1" i="1">
                <a:latin typeface="Trebuchet MS"/>
                <a:cs typeface="Trebuchet MS"/>
              </a:rPr>
              <a:t>scornful</a:t>
            </a:r>
            <a:r>
              <a:rPr dirty="0" sz="2400" spc="215" b="1" i="1">
                <a:latin typeface="Trebuchet MS"/>
                <a:cs typeface="Trebuchet MS"/>
              </a:rPr>
              <a:t> </a:t>
            </a:r>
            <a:r>
              <a:rPr dirty="0" sz="2400" spc="-5" b="1" i="1">
                <a:latin typeface="Trebuchet MS"/>
                <a:cs typeface="Trebuchet MS"/>
              </a:rPr>
              <a:t>tone,</a:t>
            </a:r>
            <a:endParaRPr sz="24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dirty="0" sz="2400" b="1" i="1">
                <a:latin typeface="Rockwell"/>
                <a:cs typeface="Rockwell"/>
              </a:rPr>
              <a:t>‘</a:t>
            </a:r>
            <a:r>
              <a:rPr dirty="0" sz="2400" b="1" i="1">
                <a:latin typeface="Trebuchet MS"/>
                <a:cs typeface="Trebuchet MS"/>
              </a:rPr>
              <a:t>it </a:t>
            </a:r>
            <a:r>
              <a:rPr dirty="0" sz="2400" spc="-5" b="1" i="1">
                <a:latin typeface="Trebuchet MS"/>
                <a:cs typeface="Trebuchet MS"/>
              </a:rPr>
              <a:t>means just what I choose to </a:t>
            </a:r>
            <a:r>
              <a:rPr dirty="0" sz="2400" b="1" i="1">
                <a:latin typeface="Trebuchet MS"/>
                <a:cs typeface="Trebuchet MS"/>
              </a:rPr>
              <a:t>it </a:t>
            </a:r>
            <a:r>
              <a:rPr dirty="0" sz="2400" spc="-5" b="1" i="1">
                <a:latin typeface="Trebuchet MS"/>
                <a:cs typeface="Trebuchet MS"/>
              </a:rPr>
              <a:t>to mean </a:t>
            </a:r>
            <a:r>
              <a:rPr dirty="0" sz="2400" b="1" i="1">
                <a:latin typeface="Rockwell"/>
                <a:cs typeface="Rockwell"/>
              </a:rPr>
              <a:t>– </a:t>
            </a:r>
            <a:r>
              <a:rPr dirty="0" sz="2400" spc="-5" b="1" i="1">
                <a:latin typeface="Trebuchet MS"/>
                <a:cs typeface="Trebuchet MS"/>
              </a:rPr>
              <a:t>neither </a:t>
            </a:r>
            <a:r>
              <a:rPr dirty="0" sz="2400" b="1" i="1">
                <a:latin typeface="Trebuchet MS"/>
                <a:cs typeface="Trebuchet MS"/>
              </a:rPr>
              <a:t>more nor less.</a:t>
            </a:r>
            <a:r>
              <a:rPr dirty="0" sz="2400" b="1" i="1">
                <a:latin typeface="Rockwell"/>
                <a:cs typeface="Rockwell"/>
              </a:rPr>
              <a:t>’</a:t>
            </a:r>
            <a:r>
              <a:rPr dirty="0" sz="2400" spc="270" b="1" i="1">
                <a:latin typeface="Rockwell"/>
                <a:cs typeface="Rockwell"/>
              </a:rPr>
              <a:t> </a:t>
            </a:r>
            <a:r>
              <a:rPr dirty="0" sz="2400" b="1" i="1">
                <a:latin typeface="Trebuchet MS"/>
                <a:cs typeface="Trebuchet MS"/>
              </a:rPr>
              <a:t>"</a:t>
            </a:r>
            <a:endParaRPr sz="2400">
              <a:latin typeface="Trebuchet MS"/>
              <a:cs typeface="Trebuchet MS"/>
            </a:endParaRPr>
          </a:p>
          <a:p>
            <a:pPr marL="1097280">
              <a:lnSpc>
                <a:spcPct val="100000"/>
              </a:lnSpc>
            </a:pPr>
            <a:r>
              <a:rPr dirty="0" sz="2400" spc="-5" b="1">
                <a:latin typeface="Trebuchet MS"/>
                <a:cs typeface="Trebuchet MS"/>
              </a:rPr>
              <a:t>- Lewis Carroll, </a:t>
            </a:r>
            <a:r>
              <a:rPr dirty="0" sz="2400" spc="-5" b="1">
                <a:latin typeface="Rockwell"/>
                <a:cs typeface="Rockwell"/>
              </a:rPr>
              <a:t>“</a:t>
            </a:r>
            <a:r>
              <a:rPr dirty="0" sz="2400" spc="-5" b="1">
                <a:latin typeface="Trebuchet MS"/>
                <a:cs typeface="Trebuchet MS"/>
              </a:rPr>
              <a:t>Alice</a:t>
            </a:r>
            <a:r>
              <a:rPr dirty="0" sz="2400" spc="-5" b="1">
                <a:latin typeface="Rockwell"/>
                <a:cs typeface="Rockwell"/>
              </a:rPr>
              <a:t>’</a:t>
            </a:r>
            <a:r>
              <a:rPr dirty="0" sz="2400" spc="-5" b="1">
                <a:latin typeface="Trebuchet MS"/>
                <a:cs typeface="Trebuchet MS"/>
              </a:rPr>
              <a:t>s Adventures in</a:t>
            </a:r>
            <a:r>
              <a:rPr dirty="0" sz="2400" spc="-114" b="1">
                <a:latin typeface="Trebuchet MS"/>
                <a:cs typeface="Trebuchet MS"/>
              </a:rPr>
              <a:t> </a:t>
            </a:r>
            <a:r>
              <a:rPr dirty="0" sz="2400" spc="-5" b="1">
                <a:latin typeface="Trebuchet MS"/>
                <a:cs typeface="Trebuchet MS"/>
              </a:rPr>
              <a:t>Wonderland</a:t>
            </a:r>
            <a:r>
              <a:rPr dirty="0" sz="2400" spc="-5" b="1">
                <a:latin typeface="Rockwell"/>
                <a:cs typeface="Rockwell"/>
              </a:rPr>
              <a:t>”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7175" y="3884676"/>
            <a:ext cx="10382250" cy="1754505"/>
          </a:xfrm>
          <a:prstGeom prst="rect">
            <a:avLst/>
          </a:prstGeom>
          <a:solidFill>
            <a:srgbClr val="152E3F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 marR="929005">
              <a:lnSpc>
                <a:spcPct val="100000"/>
              </a:lnSpc>
              <a:spcBef>
                <a:spcPts val="240"/>
              </a:spcBef>
            </a:pPr>
            <a:r>
              <a:rPr dirty="0" sz="3600" spc="-30">
                <a:solidFill>
                  <a:srgbClr val="FFFFFF"/>
                </a:solidFill>
                <a:latin typeface="Rockwell"/>
                <a:cs typeface="Rockwell"/>
              </a:rPr>
              <a:t>Poor </a:t>
            </a:r>
            <a:r>
              <a:rPr dirty="0" sz="3600" spc="-5">
                <a:solidFill>
                  <a:srgbClr val="FFFFFF"/>
                </a:solidFill>
                <a:latin typeface="Rockwell"/>
                <a:cs typeface="Rockwell"/>
              </a:rPr>
              <a:t>quality </a:t>
            </a:r>
            <a:r>
              <a:rPr dirty="0" sz="3600">
                <a:solidFill>
                  <a:srgbClr val="FFFFFF"/>
                </a:solidFill>
                <a:latin typeface="Rockwell"/>
                <a:cs typeface="Rockwell"/>
              </a:rPr>
              <a:t>design </a:t>
            </a:r>
            <a:r>
              <a:rPr dirty="0" sz="3600" spc="-5">
                <a:solidFill>
                  <a:srgbClr val="FFFFFF"/>
                </a:solidFill>
                <a:latin typeface="Rockwell"/>
                <a:cs typeface="Rockwell"/>
              </a:rPr>
              <a:t>can </a:t>
            </a:r>
            <a:r>
              <a:rPr dirty="0" sz="3600" spc="-45">
                <a:solidFill>
                  <a:srgbClr val="FFFFFF"/>
                </a:solidFill>
                <a:latin typeface="Rockwell"/>
                <a:cs typeface="Rockwell"/>
              </a:rPr>
              <a:t>have </a:t>
            </a:r>
            <a:r>
              <a:rPr dirty="0" sz="3600" spc="5">
                <a:solidFill>
                  <a:srgbClr val="FFFFFF"/>
                </a:solidFill>
                <a:latin typeface="Rockwell"/>
                <a:cs typeface="Rockwell"/>
              </a:rPr>
              <a:t>field </a:t>
            </a:r>
            <a:r>
              <a:rPr dirty="0" sz="3600" spc="-5">
                <a:solidFill>
                  <a:srgbClr val="FFFFFF"/>
                </a:solidFill>
                <a:latin typeface="Rockwell"/>
                <a:cs typeface="Rockwell"/>
              </a:rPr>
              <a:t>(Database  </a:t>
            </a:r>
            <a:r>
              <a:rPr dirty="0" sz="3600">
                <a:solidFill>
                  <a:srgbClr val="FFFFFF"/>
                </a:solidFill>
                <a:latin typeface="Rockwell"/>
                <a:cs typeface="Rockwell"/>
              </a:rPr>
              <a:t>Column) </a:t>
            </a:r>
            <a:r>
              <a:rPr dirty="0" sz="3600" spc="-5">
                <a:solidFill>
                  <a:srgbClr val="FFFFFF"/>
                </a:solidFill>
                <a:latin typeface="Rockwell"/>
                <a:cs typeface="Rockwell"/>
              </a:rPr>
              <a:t>names </a:t>
            </a:r>
            <a:r>
              <a:rPr dirty="0" sz="3600" spc="-15">
                <a:solidFill>
                  <a:srgbClr val="FFFFFF"/>
                </a:solidFill>
                <a:latin typeface="Rockwell"/>
                <a:cs typeface="Rockwell"/>
              </a:rPr>
              <a:t>totally </a:t>
            </a:r>
            <a:r>
              <a:rPr dirty="0" sz="3600" spc="-35">
                <a:solidFill>
                  <a:srgbClr val="FFFFFF"/>
                </a:solidFill>
                <a:latin typeface="Rockwell"/>
                <a:cs typeface="Rockwell"/>
              </a:rPr>
              <a:t>irrelevant </a:t>
            </a:r>
            <a:r>
              <a:rPr dirty="0" sz="3600">
                <a:solidFill>
                  <a:srgbClr val="FFFFFF"/>
                </a:solidFill>
                <a:latin typeface="Rockwell"/>
                <a:cs typeface="Rockwell"/>
              </a:rPr>
              <a:t>to the </a:t>
            </a:r>
            <a:r>
              <a:rPr dirty="0" sz="3600" spc="-5">
                <a:solidFill>
                  <a:srgbClr val="FFFFFF"/>
                </a:solidFill>
                <a:latin typeface="Rockwell"/>
                <a:cs typeface="Rockwell"/>
              </a:rPr>
              <a:t>data  contained </a:t>
            </a:r>
            <a:r>
              <a:rPr dirty="0" sz="3600">
                <a:solidFill>
                  <a:srgbClr val="FFFFFF"/>
                </a:solidFill>
                <a:latin typeface="Rockwell"/>
                <a:cs typeface="Rockwell"/>
              </a:rPr>
              <a:t>within.</a:t>
            </a:r>
            <a:endParaRPr sz="3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369" y="436626"/>
            <a:ext cx="8750808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369" y="427672"/>
            <a:ext cx="87509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 sz="4800" spc="-32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dirty="0" sz="4800" spc="-100">
                <a:solidFill>
                  <a:srgbClr val="000000"/>
                </a:solidFill>
                <a:latin typeface="Times New Roman"/>
                <a:cs typeface="Times New Roman"/>
              </a:rPr>
              <a:t>there </a:t>
            </a:r>
            <a:r>
              <a:rPr dirty="0" sz="4800" spc="-225">
                <a:solidFill>
                  <a:srgbClr val="000000"/>
                </a:solidFill>
                <a:latin typeface="Times New Roman"/>
                <a:cs typeface="Times New Roman"/>
              </a:rPr>
              <a:t>Micromanagement </a:t>
            </a:r>
            <a:r>
              <a:rPr dirty="0" sz="4800" spc="-375">
                <a:solidFill>
                  <a:srgbClr val="000000"/>
                </a:solidFill>
                <a:latin typeface="Times New Roman"/>
                <a:cs typeface="Times New Roman"/>
              </a:rPr>
              <a:t>? </a:t>
            </a:r>
            <a:r>
              <a:rPr dirty="0" sz="480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dirty="0" sz="4800" spc="-1235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dirty="0" sz="48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spc="-29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4800" spc="-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spc="-285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72" y="1617725"/>
            <a:ext cx="10396855" cy="4648200"/>
          </a:xfrm>
          <a:custGeom>
            <a:avLst/>
            <a:gdLst/>
            <a:ahLst/>
            <a:cxnLst/>
            <a:rect l="l" t="t" r="r" b="b"/>
            <a:pathLst>
              <a:path w="10396855" h="4648200">
                <a:moveTo>
                  <a:pt x="0" y="0"/>
                </a:moveTo>
                <a:lnTo>
                  <a:pt x="10396728" y="0"/>
                </a:lnTo>
                <a:lnTo>
                  <a:pt x="10396728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solidFill>
            <a:srgbClr val="043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5002" y="1640776"/>
            <a:ext cx="10201275" cy="453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7590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Rockwell"/>
                <a:cs typeface="Rockwell"/>
              </a:rPr>
              <a:t>Management 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Subject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–</a:t>
            </a:r>
            <a:r>
              <a:rPr dirty="0" sz="2400" spc="-6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Object 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Asymmetric</a:t>
            </a:r>
            <a:endParaRPr sz="2400">
              <a:latin typeface="Rockwell"/>
              <a:cs typeface="Rockwel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The means-end-relation is immanent and possible </a:t>
            </a:r>
            <a:r>
              <a:rPr dirty="0" sz="2400">
                <a:solidFill>
                  <a:srgbClr val="FFFF00"/>
                </a:solidFill>
                <a:latin typeface="Berlin Sans FB"/>
                <a:cs typeface="Berlin Sans FB"/>
              </a:rPr>
              <a:t>to set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out</a:t>
            </a:r>
            <a:r>
              <a:rPr dirty="0" sz="2400" spc="-15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explicitly</a:t>
            </a:r>
            <a:endParaRPr sz="2400">
              <a:latin typeface="Berlin Sans FB"/>
              <a:cs typeface="Berlin Sans FB"/>
            </a:endParaRPr>
          </a:p>
          <a:p>
            <a:pPr marL="297815" marR="508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Basic metaphors: strategy, domination, control, guidance, instructions, requests,  orders, commands, or threats, obeyance, adaptation, acceptance of authority,  inequality</a:t>
            </a:r>
            <a:endParaRPr sz="2400">
              <a:latin typeface="Berlin Sans FB"/>
              <a:cs typeface="Berlin Sans FB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Few possibilities </a:t>
            </a:r>
            <a:r>
              <a:rPr dirty="0" sz="2400">
                <a:solidFill>
                  <a:srgbClr val="FFFF00"/>
                </a:solidFill>
                <a:latin typeface="Berlin Sans FB"/>
                <a:cs typeface="Berlin Sans FB"/>
              </a:rPr>
              <a:t>to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question</a:t>
            </a:r>
            <a:r>
              <a:rPr dirty="0" sz="2400" spc="-20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legitimacy</a:t>
            </a:r>
            <a:endParaRPr sz="2400">
              <a:latin typeface="Berlin Sans FB"/>
              <a:cs typeface="Berlin Sans FB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dirty="0" sz="2400">
                <a:solidFill>
                  <a:srgbClr val="FFFF00"/>
                </a:solidFill>
                <a:latin typeface="Berlin Sans FB"/>
                <a:cs typeface="Berlin Sans FB"/>
              </a:rPr>
              <a:t>A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closed, “formatted” space</a:t>
            </a:r>
            <a:endParaRPr sz="2400">
              <a:latin typeface="Berlin Sans FB"/>
              <a:cs typeface="Berlin Sans FB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dirty="0" sz="2400">
                <a:solidFill>
                  <a:srgbClr val="FFFF00"/>
                </a:solidFill>
                <a:latin typeface="Berlin Sans FB"/>
                <a:cs typeface="Berlin Sans FB"/>
              </a:rPr>
              <a:t>A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projected, anticipated time (authoritative</a:t>
            </a:r>
            <a:r>
              <a:rPr dirty="0" sz="2400" spc="10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logistics)</a:t>
            </a:r>
            <a:endParaRPr sz="2400">
              <a:latin typeface="Berlin Sans FB"/>
              <a:cs typeface="Berlin Sans FB"/>
            </a:endParaRPr>
          </a:p>
          <a:p>
            <a:pPr marL="298450" indent="-285750">
              <a:lnSpc>
                <a:spcPts val="2860"/>
              </a:lnSpc>
              <a:buFont typeface="Wingdings"/>
              <a:buChar char=""/>
              <a:tabLst>
                <a:tab pos="298450" algn="l"/>
              </a:tabLst>
            </a:pPr>
            <a:r>
              <a:rPr dirty="0" sz="2400">
                <a:solidFill>
                  <a:srgbClr val="FFFF00"/>
                </a:solidFill>
                <a:latin typeface="Berlin Sans FB"/>
                <a:cs typeface="Berlin Sans FB"/>
              </a:rPr>
              <a:t>A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strong organizational</a:t>
            </a:r>
            <a:r>
              <a:rPr dirty="0" sz="2400" spc="-25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Berlin Sans FB"/>
                <a:cs typeface="Berlin Sans FB"/>
              </a:rPr>
              <a:t>centre</a:t>
            </a:r>
            <a:endParaRPr sz="2400">
              <a:latin typeface="Berlin Sans FB"/>
              <a:cs typeface="Berlin Sans FB"/>
            </a:endParaRPr>
          </a:p>
          <a:p>
            <a:pPr marL="374650" indent="-362585">
              <a:lnSpc>
                <a:spcPts val="3820"/>
              </a:lnSpc>
              <a:buSzPct val="96875"/>
              <a:buFont typeface="Wingdings"/>
              <a:buChar char=""/>
              <a:tabLst>
                <a:tab pos="375285" algn="l"/>
              </a:tabLst>
            </a:pPr>
            <a:r>
              <a:rPr dirty="0" sz="3200" spc="-10" b="1">
                <a:solidFill>
                  <a:srgbClr val="F2F2F2"/>
                </a:solidFill>
                <a:latin typeface="Berlin Sans FB"/>
                <a:cs typeface="Berlin Sans FB"/>
              </a:rPr>
              <a:t>Science</a:t>
            </a:r>
            <a:endParaRPr sz="32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654" y="1377696"/>
            <a:ext cx="10396220" cy="4464685"/>
          </a:xfrm>
          <a:custGeom>
            <a:avLst/>
            <a:gdLst/>
            <a:ahLst/>
            <a:cxnLst/>
            <a:rect l="l" t="t" r="r" b="b"/>
            <a:pathLst>
              <a:path w="10396220" h="4464685">
                <a:moveTo>
                  <a:pt x="0" y="0"/>
                </a:moveTo>
                <a:lnTo>
                  <a:pt x="10395966" y="0"/>
                </a:lnTo>
                <a:lnTo>
                  <a:pt x="10395966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solidFill>
            <a:srgbClr val="043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8911" y="1401064"/>
            <a:ext cx="10109200" cy="435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9556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Leadership  Subject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–</a:t>
            </a:r>
            <a:r>
              <a:rPr dirty="0" sz="2400" spc="-7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Subject 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Symmetric</a:t>
            </a:r>
            <a:endParaRPr sz="2400">
              <a:latin typeface="Rockwell"/>
              <a:cs typeface="Rockwell"/>
            </a:endParaRPr>
          </a:p>
          <a:p>
            <a:pPr marL="298450" indent="-286385">
              <a:lnSpc>
                <a:spcPct val="100000"/>
              </a:lnSpc>
              <a:spcBef>
                <a:spcPts val="1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2000" spc="5">
                <a:solidFill>
                  <a:srgbClr val="FFFF00"/>
                </a:solidFill>
                <a:latin typeface="Rockwell"/>
                <a:cs typeface="Rockwell"/>
              </a:rPr>
              <a:t>The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means-end-relation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is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transcendent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and not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possible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to set out</a:t>
            </a:r>
            <a:r>
              <a:rPr dirty="0" sz="2000" spc="125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explicitly</a:t>
            </a:r>
            <a:endParaRPr sz="2000">
              <a:latin typeface="Rockwell"/>
              <a:cs typeface="Rockwell"/>
            </a:endParaRPr>
          </a:p>
          <a:p>
            <a:pPr marL="298450" marR="5080" indent="-28575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Basic</a:t>
            </a:r>
            <a:r>
              <a:rPr dirty="0" sz="200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metaphors:</a:t>
            </a:r>
            <a:r>
              <a:rPr dirty="0" sz="2000" spc="-14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dialogue,</a:t>
            </a:r>
            <a:r>
              <a:rPr dirty="0" sz="2000" spc="-12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15">
                <a:solidFill>
                  <a:srgbClr val="FFFF00"/>
                </a:solidFill>
                <a:latin typeface="Rockwell"/>
                <a:cs typeface="Rockwell"/>
              </a:rPr>
              <a:t>teaching,</a:t>
            </a:r>
            <a:r>
              <a:rPr dirty="0" sz="2000" spc="-135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20">
                <a:solidFill>
                  <a:srgbClr val="FFFF00"/>
                </a:solidFill>
                <a:latin typeface="Rockwell"/>
                <a:cs typeface="Rockwell"/>
              </a:rPr>
              <a:t>request,</a:t>
            </a:r>
            <a:r>
              <a:rPr dirty="0" sz="2000" spc="-14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appeal,</a:t>
            </a:r>
            <a:r>
              <a:rPr dirty="0" sz="2000" spc="-13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commitment,</a:t>
            </a:r>
            <a:r>
              <a:rPr dirty="0" sz="2000" spc="-14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40">
                <a:solidFill>
                  <a:srgbClr val="FFFF00"/>
                </a:solidFill>
                <a:latin typeface="Rockwell"/>
                <a:cs typeface="Rockwell"/>
              </a:rPr>
              <a:t>empathy,</a:t>
            </a:r>
            <a:r>
              <a:rPr dirty="0" sz="2000" spc="-14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identify  oneself with,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understanding, </a:t>
            </a:r>
            <a:r>
              <a:rPr dirty="0" sz="2000" spc="-35">
                <a:solidFill>
                  <a:srgbClr val="FFFF00"/>
                </a:solidFill>
                <a:latin typeface="Rockwell"/>
                <a:cs typeface="Rockwell"/>
              </a:rPr>
              <a:t>reciprocity,</a:t>
            </a:r>
            <a:r>
              <a:rPr dirty="0" sz="2000" spc="-39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>
                <a:solidFill>
                  <a:srgbClr val="FFFF00"/>
                </a:solidFill>
                <a:latin typeface="Rockwell"/>
                <a:cs typeface="Rockwell"/>
              </a:rPr>
              <a:t>solidarity</a:t>
            </a:r>
            <a:endParaRPr sz="2000">
              <a:latin typeface="Rockwell"/>
              <a:cs typeface="Rockwell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Absolute demands to</a:t>
            </a:r>
            <a:r>
              <a:rPr dirty="0" sz="2000" spc="2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legitimacy</a:t>
            </a:r>
            <a:endParaRPr sz="2000">
              <a:latin typeface="Rockwell"/>
              <a:cs typeface="Rockwell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1877695" algn="l"/>
                <a:tab pos="2298700" algn="l"/>
              </a:tabLst>
            </a:pP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A</a:t>
            </a:r>
            <a:r>
              <a:rPr dirty="0" sz="2000" spc="1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30">
                <a:solidFill>
                  <a:srgbClr val="FFFF00"/>
                </a:solidFill>
                <a:latin typeface="Rockwell"/>
                <a:cs typeface="Rockwell"/>
              </a:rPr>
              <a:t>free</a:t>
            </a:r>
            <a:r>
              <a:rPr dirty="0" sz="2000" spc="2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space	•	An open, poetic, an </a:t>
            </a:r>
            <a:r>
              <a:rPr dirty="0" sz="2000" spc="-20">
                <a:solidFill>
                  <a:srgbClr val="FFFF00"/>
                </a:solidFill>
                <a:latin typeface="Rockwell"/>
                <a:cs typeface="Rockwell"/>
              </a:rPr>
              <a:t>adventurous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time </a:t>
            </a:r>
            <a:r>
              <a:rPr dirty="0" sz="2000" spc="-15">
                <a:solidFill>
                  <a:srgbClr val="FFFF00"/>
                </a:solidFill>
                <a:latin typeface="Rockwell"/>
                <a:cs typeface="Rockwell"/>
              </a:rPr>
              <a:t>(organic</a:t>
            </a:r>
            <a:r>
              <a:rPr dirty="0" sz="2000" spc="-195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logistics)</a:t>
            </a:r>
            <a:endParaRPr sz="2000">
              <a:latin typeface="Rockwell"/>
              <a:cs typeface="Rockwell"/>
            </a:endParaRPr>
          </a:p>
          <a:p>
            <a:pPr marL="298450" indent="-286385">
              <a:lnSpc>
                <a:spcPts val="2380"/>
              </a:lnSpc>
              <a:buFont typeface="Wingdings"/>
              <a:buChar char=""/>
              <a:tabLst>
                <a:tab pos="299085" algn="l"/>
              </a:tabLst>
            </a:pPr>
            <a:r>
              <a:rPr dirty="0" sz="2000" spc="-5">
                <a:solidFill>
                  <a:srgbClr val="FFFF00"/>
                </a:solidFill>
                <a:latin typeface="Rockwell"/>
                <a:cs typeface="Rockwell"/>
              </a:rPr>
              <a:t>No </a:t>
            </a:r>
            <a:r>
              <a:rPr dirty="0" sz="2000">
                <a:solidFill>
                  <a:srgbClr val="FFFF00"/>
                </a:solidFill>
                <a:latin typeface="Rockwell"/>
                <a:cs typeface="Rockwell"/>
              </a:rPr>
              <a:t>formal, </a:t>
            </a:r>
            <a:r>
              <a:rPr dirty="0" sz="2000" spc="-10">
                <a:solidFill>
                  <a:srgbClr val="FFFF00"/>
                </a:solidFill>
                <a:latin typeface="Rockwell"/>
                <a:cs typeface="Rockwell"/>
              </a:rPr>
              <a:t>organizational</a:t>
            </a:r>
            <a:r>
              <a:rPr dirty="0" sz="2000" spc="-114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dirty="0" sz="2000" spc="-25">
                <a:solidFill>
                  <a:srgbClr val="FFFF00"/>
                </a:solidFill>
                <a:latin typeface="Rockwell"/>
                <a:cs typeface="Rockwell"/>
              </a:rPr>
              <a:t>centre</a:t>
            </a:r>
            <a:endParaRPr sz="2000">
              <a:latin typeface="Rockwell"/>
              <a:cs typeface="Rockwell"/>
            </a:endParaRPr>
          </a:p>
          <a:p>
            <a:pPr marL="375285" indent="-363220">
              <a:lnSpc>
                <a:spcPts val="3820"/>
              </a:lnSpc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dirty="0" sz="3200" spc="-5" b="1">
                <a:solidFill>
                  <a:srgbClr val="F2F2F2"/>
                </a:solidFill>
                <a:latin typeface="Rockwell"/>
                <a:cs typeface="Rockwell"/>
              </a:rPr>
              <a:t>Magic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2930"/>
              </a:spcBef>
            </a:pPr>
            <a:r>
              <a:rPr dirty="0" sz="1800" spc="-50" b="1">
                <a:solidFill>
                  <a:srgbClr val="FFFFFF"/>
                </a:solidFill>
                <a:latin typeface="Rockwell"/>
                <a:cs typeface="Rockwell"/>
              </a:rPr>
              <a:t>Kirkeby, </a:t>
            </a:r>
            <a:r>
              <a:rPr dirty="0" sz="1800" spc="-5" b="1">
                <a:solidFill>
                  <a:srgbClr val="FFFFFF"/>
                </a:solidFill>
                <a:latin typeface="Rockwell"/>
                <a:cs typeface="Rockwell"/>
              </a:rPr>
              <a:t>Ole </a:t>
            </a:r>
            <a:r>
              <a:rPr dirty="0" sz="1800" spc="-20" b="1">
                <a:solidFill>
                  <a:srgbClr val="FFFFFF"/>
                </a:solidFill>
                <a:latin typeface="Rockwell"/>
                <a:cs typeface="Rockwell"/>
              </a:rPr>
              <a:t>Fogh(2000), </a:t>
            </a:r>
            <a:r>
              <a:rPr dirty="0" sz="1800" spc="-5" b="1">
                <a:solidFill>
                  <a:srgbClr val="FFFFFF"/>
                </a:solidFill>
                <a:latin typeface="Rockwell"/>
                <a:cs typeface="Rockwell"/>
              </a:rPr>
              <a:t>“Management </a:t>
            </a:r>
            <a:r>
              <a:rPr dirty="0" sz="1800" spc="-10" b="1">
                <a:solidFill>
                  <a:srgbClr val="FFFFFF"/>
                </a:solidFill>
                <a:latin typeface="Rockwell"/>
                <a:cs typeface="Rockwell"/>
              </a:rPr>
              <a:t>Philosophy </a:t>
            </a:r>
            <a:r>
              <a:rPr dirty="0" sz="1800" b="1">
                <a:solidFill>
                  <a:srgbClr val="FFFFFF"/>
                </a:solidFill>
                <a:latin typeface="Rockwell"/>
                <a:cs typeface="Rockwell"/>
              </a:rPr>
              <a:t>A Radical-Normative</a:t>
            </a:r>
            <a:r>
              <a:rPr dirty="0" sz="1800" spc="-5" b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Rockwell"/>
                <a:cs typeface="Rockwell"/>
              </a:rPr>
              <a:t>Perspective”,</a:t>
            </a:r>
            <a:endParaRPr sz="1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Rockwell"/>
                <a:cs typeface="Rockwell"/>
              </a:rPr>
              <a:t>Reprinted </a:t>
            </a:r>
            <a:r>
              <a:rPr dirty="0" sz="1800" spc="-5">
                <a:solidFill>
                  <a:srgbClr val="FFFFFF"/>
                </a:solidFill>
                <a:latin typeface="Rockwell"/>
                <a:cs typeface="Rockwell"/>
              </a:rPr>
              <a:t>with permission </a:t>
            </a:r>
            <a:r>
              <a:rPr dirty="0" sz="1800" spc="-20">
                <a:solidFill>
                  <a:srgbClr val="FFFFFF"/>
                </a:solidFill>
                <a:latin typeface="Rockwell"/>
                <a:cs typeface="Rockwell"/>
              </a:rPr>
              <a:t>from Springer-Verlag</a:t>
            </a:r>
            <a:r>
              <a:rPr dirty="0" sz="1800" spc="4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Rockwell"/>
                <a:cs typeface="Rockwell"/>
              </a:rPr>
              <a:t>Berlin-Heidelberg.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369" y="436626"/>
            <a:ext cx="8750808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4369" y="427672"/>
            <a:ext cx="87509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 sz="4800" spc="-32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dirty="0" sz="4800" spc="-100">
                <a:solidFill>
                  <a:srgbClr val="000000"/>
                </a:solidFill>
                <a:latin typeface="Times New Roman"/>
                <a:cs typeface="Times New Roman"/>
              </a:rPr>
              <a:t>there </a:t>
            </a:r>
            <a:r>
              <a:rPr dirty="0" sz="4800" spc="-225">
                <a:solidFill>
                  <a:srgbClr val="000000"/>
                </a:solidFill>
                <a:latin typeface="Times New Roman"/>
                <a:cs typeface="Times New Roman"/>
              </a:rPr>
              <a:t>Micromanagement </a:t>
            </a:r>
            <a:r>
              <a:rPr dirty="0" sz="4800" spc="-375">
                <a:solidFill>
                  <a:srgbClr val="000000"/>
                </a:solidFill>
                <a:latin typeface="Times New Roman"/>
                <a:cs typeface="Times New Roman"/>
              </a:rPr>
              <a:t>? </a:t>
            </a:r>
            <a:r>
              <a:rPr dirty="0" sz="480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dirty="0" sz="4800" spc="-285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dirty="0" sz="4800" spc="-29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4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spc="-285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654" y="455676"/>
            <a:ext cx="10749280" cy="584835"/>
          </a:xfrm>
          <a:prstGeom prst="rect"/>
          <a:solidFill>
            <a:srgbClr val="2A5B7F"/>
          </a:solidFill>
        </p:spPr>
        <p:txBody>
          <a:bodyPr wrap="square" lIns="0" tIns="361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dirty="0" spc="-5">
                <a:latin typeface="Berlin Sans FB"/>
                <a:cs typeface="Berlin Sans FB"/>
              </a:rPr>
              <a:t>Is the real problem understood before a </a:t>
            </a:r>
            <a:r>
              <a:rPr dirty="0" spc="-10">
                <a:latin typeface="Berlin Sans FB"/>
                <a:cs typeface="Berlin Sans FB"/>
              </a:rPr>
              <a:t>solution </a:t>
            </a:r>
            <a:r>
              <a:rPr dirty="0" spc="-5">
                <a:latin typeface="Berlin Sans FB"/>
                <a:cs typeface="Berlin Sans FB"/>
              </a:rPr>
              <a:t>is proposed</a:t>
            </a:r>
            <a:r>
              <a:rPr dirty="0" spc="7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719072" y="1531620"/>
            <a:ext cx="8220455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1639" y="6360223"/>
            <a:ext cx="55791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Reprinted with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permission from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UNITED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FEATURE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SYNDICATE,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650" y="882396"/>
            <a:ext cx="9865360" cy="646430"/>
          </a:xfrm>
          <a:prstGeom prst="rect"/>
          <a:solidFill>
            <a:srgbClr val="F2F2F2"/>
          </a:solidFill>
        </p:spPr>
        <p:txBody>
          <a:bodyPr wrap="square" lIns="0" tIns="349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Are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there </a:t>
            </a: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“Disconnects” in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the </a:t>
            </a: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System/Process</a:t>
            </a:r>
            <a:r>
              <a:rPr dirty="0" sz="3600" spc="20">
                <a:solidFill>
                  <a:srgbClr val="152E3F"/>
                </a:solidFill>
                <a:latin typeface="Berlin Sans FB"/>
                <a:cs typeface="Berlin Sans FB"/>
              </a:rPr>
              <a:t>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?</a:t>
            </a:r>
            <a:endParaRPr sz="3600">
              <a:latin typeface="Berlin Sans FB"/>
              <a:cs typeface="Berlin Sans F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9650" y="1642872"/>
            <a:ext cx="10553700" cy="3971290"/>
          </a:xfrm>
          <a:custGeom>
            <a:avLst/>
            <a:gdLst/>
            <a:ahLst/>
            <a:cxnLst/>
            <a:rect l="l" t="t" r="r" b="b"/>
            <a:pathLst>
              <a:path w="10553700" h="3971290">
                <a:moveTo>
                  <a:pt x="0" y="0"/>
                </a:moveTo>
                <a:lnTo>
                  <a:pt x="10553700" y="0"/>
                </a:lnTo>
                <a:lnTo>
                  <a:pt x="10553700" y="3970782"/>
                </a:lnTo>
                <a:lnTo>
                  <a:pt x="0" y="3970782"/>
                </a:lnTo>
                <a:lnTo>
                  <a:pt x="0" y="0"/>
                </a:lnTo>
                <a:close/>
              </a:path>
            </a:pathLst>
          </a:custGeom>
          <a:solidFill>
            <a:srgbClr val="0118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432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Examples:</a:t>
            </a:r>
          </a:p>
          <a:p>
            <a:pPr marL="830580"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1185545" marR="312420" indent="-342900">
              <a:lnSpc>
                <a:spcPct val="100000"/>
              </a:lnSpc>
              <a:buFont typeface="Wingdings"/>
              <a:buChar char=""/>
              <a:tabLst>
                <a:tab pos="1186815" algn="l"/>
                <a:tab pos="3679825" algn="l"/>
              </a:tabLst>
            </a:pPr>
            <a:r>
              <a:rPr dirty="0" spc="-15"/>
              <a:t>Within </a:t>
            </a:r>
            <a:r>
              <a:rPr dirty="0" spc="-5"/>
              <a:t>the</a:t>
            </a:r>
            <a:r>
              <a:rPr dirty="0" spc="20"/>
              <a:t> </a:t>
            </a:r>
            <a:r>
              <a:rPr dirty="0" spc="-5"/>
              <a:t>system</a:t>
            </a:r>
            <a:r>
              <a:rPr dirty="0" spc="-15"/>
              <a:t> </a:t>
            </a:r>
            <a:r>
              <a:rPr dirty="0" spc="-5"/>
              <a:t>-	</a:t>
            </a:r>
            <a:r>
              <a:rPr dirty="0" spc="-5" b="0" i="0">
                <a:latin typeface="Trebuchet MS"/>
                <a:cs typeface="Trebuchet MS"/>
              </a:rPr>
              <a:t>an inconsistency in an internet application system between  new account registration where Surname is not mandatory while retrieval of the  account requires a valid Surname (i.e. not spaces) to be entered. Impact to  customer – unable to retrieve the account and resort to call </a:t>
            </a:r>
            <a:r>
              <a:rPr dirty="0" spc="-20" b="0" i="0">
                <a:latin typeface="Trebuchet MS"/>
                <a:cs typeface="Trebuchet MS"/>
              </a:rPr>
              <a:t>centre’s</a:t>
            </a:r>
            <a:r>
              <a:rPr dirty="0" spc="-40" b="0" i="0">
                <a:latin typeface="Trebuchet MS"/>
                <a:cs typeface="Trebuchet MS"/>
              </a:rPr>
              <a:t> </a:t>
            </a:r>
            <a:r>
              <a:rPr dirty="0" spc="-5" b="0" i="0">
                <a:latin typeface="Trebuchet MS"/>
                <a:cs typeface="Trebuchet MS"/>
              </a:rPr>
              <a:t>help.</a:t>
            </a:r>
          </a:p>
          <a:p>
            <a:pPr marL="830580"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Wingdings"/>
              <a:buChar char=""/>
            </a:pPr>
            <a:endParaRPr sz="2050">
              <a:latin typeface="Trebuchet MS"/>
              <a:cs typeface="Trebuchet MS"/>
            </a:endParaRPr>
          </a:p>
          <a:p>
            <a:pPr marL="1185545" marR="5080" indent="-342900">
              <a:lnSpc>
                <a:spcPct val="100000"/>
              </a:lnSpc>
              <a:buFont typeface="Wingdings"/>
              <a:buChar char=""/>
              <a:tabLst>
                <a:tab pos="1186815" algn="l"/>
                <a:tab pos="5162550" algn="l"/>
              </a:tabLst>
            </a:pPr>
            <a:r>
              <a:rPr dirty="0" spc="-15"/>
              <a:t>Within </a:t>
            </a:r>
            <a:r>
              <a:rPr dirty="0" spc="-5"/>
              <a:t>and outside the</a:t>
            </a:r>
            <a:r>
              <a:rPr dirty="0" spc="30"/>
              <a:t> </a:t>
            </a:r>
            <a:r>
              <a:rPr dirty="0" spc="-5"/>
              <a:t>system -	</a:t>
            </a:r>
            <a:r>
              <a:rPr dirty="0" spc="-5" b="0" i="0">
                <a:latin typeface="Trebuchet MS"/>
                <a:cs typeface="Trebuchet MS"/>
              </a:rPr>
              <a:t>a carpark offence system which is computerized,  while the process to appeal for waiver of the penalty is a manual process; there  was no interface between the two systems and thus a situation arose where while  the appeal was still being considered, the computerized system duly sent  reminders to the offender to make</a:t>
            </a:r>
            <a:r>
              <a:rPr dirty="0" spc="-35" b="0" i="0">
                <a:latin typeface="Trebuchet MS"/>
                <a:cs typeface="Trebuchet MS"/>
              </a:rPr>
              <a:t> </a:t>
            </a:r>
            <a:r>
              <a:rPr dirty="0" spc="-5" b="0" i="0">
                <a:latin typeface="Trebuchet MS"/>
                <a:cs typeface="Trebuchet MS"/>
              </a:rPr>
              <a:t>payment.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1702" y="5711539"/>
            <a:ext cx="101873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tragic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real life example is mentioned in the book 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“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Infosense 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Turning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Information into Knowledge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”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by Keith Devlin </a:t>
            </a:r>
            <a:r>
              <a:rPr dirty="0" sz="1200" b="1">
                <a:solidFill>
                  <a:srgbClr val="FFFFFF"/>
                </a:solidFill>
                <a:latin typeface="Rockwell"/>
                <a:cs typeface="Rockwell"/>
              </a:rPr>
              <a:t>–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see 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“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The Story of Flight  AA965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”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in Chapter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“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View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Above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”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Devlin, Keith(2001),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”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Infosense 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Turning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Information into Knowledge</a:t>
            </a:r>
            <a:r>
              <a:rPr dirty="0" sz="1200" spc="-5" b="1">
                <a:solidFill>
                  <a:srgbClr val="FFFFFF"/>
                </a:solidFill>
                <a:latin typeface="Rockwell"/>
                <a:cs typeface="Rockwell"/>
              </a:rPr>
              <a:t>”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,(41 Madison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Avenue,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New </a:t>
            </a:r>
            <a:r>
              <a:rPr dirty="0" sz="1200" spc="-25" b="1">
                <a:solidFill>
                  <a:srgbClr val="FFFFFF"/>
                </a:solidFill>
                <a:latin typeface="Trebuchet MS"/>
                <a:cs typeface="Trebuchet MS"/>
              </a:rPr>
              <a:t>York,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NY 10010 : </a:t>
            </a:r>
            <a:r>
              <a:rPr dirty="0" sz="1200" spc="-15" b="1">
                <a:solidFill>
                  <a:srgbClr val="FFFFFF"/>
                </a:solidFill>
                <a:latin typeface="Trebuchet MS"/>
                <a:cs typeface="Trebuchet MS"/>
              </a:rPr>
              <a:t>W.H.Freeman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2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Company)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7573" y="1603247"/>
            <a:ext cx="6907555" cy="3883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71189" y="5650674"/>
            <a:ext cx="5858510" cy="573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And then Madge Magpie cried: Alas! How can I teach silly  birds to build nests if they will not </a:t>
            </a:r>
            <a:r>
              <a:rPr dirty="0" sz="1800" spc="-5" b="1" i="1">
                <a:solidFill>
                  <a:srgbClr val="FFFFFF"/>
                </a:solidFill>
                <a:latin typeface="Trebuchet MS"/>
                <a:cs typeface="Trebuchet MS"/>
              </a:rPr>
              <a:t>listen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to what I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say?”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54" y="455676"/>
            <a:ext cx="10749280" cy="1076325"/>
          </a:xfrm>
          <a:prstGeom prst="rect"/>
          <a:solidFill>
            <a:srgbClr val="2A5B7F"/>
          </a:solidFill>
        </p:spPr>
        <p:txBody>
          <a:bodyPr wrap="square" lIns="0" tIns="36195" rIns="0" bIns="0" rtlCol="0" vert="horz">
            <a:spAutoFit/>
          </a:bodyPr>
          <a:lstStyle/>
          <a:p>
            <a:pPr marL="90805" marR="365125">
              <a:lnSpc>
                <a:spcPct val="100000"/>
              </a:lnSpc>
              <a:spcBef>
                <a:spcPts val="285"/>
              </a:spcBef>
            </a:pPr>
            <a:r>
              <a:rPr dirty="0" spc="-5">
                <a:latin typeface="Berlin Sans FB"/>
                <a:cs typeface="Berlin Sans FB"/>
              </a:rPr>
              <a:t>Does “Effective Listening” happen in your organization – </a:t>
            </a:r>
            <a:r>
              <a:rPr dirty="0" spc="-10">
                <a:latin typeface="Berlin Sans FB"/>
                <a:cs typeface="Berlin Sans FB"/>
              </a:rPr>
              <a:t>how  </a:t>
            </a:r>
            <a:r>
              <a:rPr dirty="0" spc="-5">
                <a:latin typeface="Berlin Sans FB"/>
                <a:cs typeface="Berlin Sans FB"/>
              </a:rPr>
              <a:t>can you verify</a:t>
            </a:r>
            <a:r>
              <a:rPr dirty="0" spc="15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5845" y="1547622"/>
            <a:ext cx="8229599" cy="531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654" y="455676"/>
            <a:ext cx="10749280" cy="1076325"/>
          </a:xfrm>
          <a:custGeom>
            <a:avLst/>
            <a:gdLst/>
            <a:ahLst/>
            <a:cxnLst/>
            <a:rect l="l" t="t" r="r" b="b"/>
            <a:pathLst>
              <a:path w="10749280" h="1076325">
                <a:moveTo>
                  <a:pt x="0" y="0"/>
                </a:moveTo>
                <a:lnTo>
                  <a:pt x="10748772" y="0"/>
                </a:lnTo>
                <a:lnTo>
                  <a:pt x="10748772" y="1075944"/>
                </a:lnTo>
                <a:lnTo>
                  <a:pt x="0" y="1075944"/>
                </a:lnTo>
                <a:lnTo>
                  <a:pt x="0" y="0"/>
                </a:lnTo>
                <a:close/>
              </a:path>
            </a:pathLst>
          </a:custGeom>
          <a:solidFill>
            <a:srgbClr val="2A5B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" y="479488"/>
            <a:ext cx="1033589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687560" algn="l"/>
              </a:tabLst>
            </a:pPr>
            <a:r>
              <a:rPr dirty="0" spc="-5">
                <a:latin typeface="Berlin Sans FB"/>
                <a:cs typeface="Berlin Sans FB"/>
              </a:rPr>
              <a:t>Is a single document available that contains both the Business  Process Flow and the corresponding System</a:t>
            </a:r>
            <a:r>
              <a:rPr dirty="0" spc="13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Process</a:t>
            </a:r>
            <a:r>
              <a:rPr dirty="0" spc="3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Flow	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851" y="1660398"/>
            <a:ext cx="8343899" cy="506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654" y="455676"/>
            <a:ext cx="10749280" cy="1076325"/>
          </a:xfrm>
          <a:custGeom>
            <a:avLst/>
            <a:gdLst/>
            <a:ahLst/>
            <a:cxnLst/>
            <a:rect l="l" t="t" r="r" b="b"/>
            <a:pathLst>
              <a:path w="10749280" h="1076325">
                <a:moveTo>
                  <a:pt x="0" y="0"/>
                </a:moveTo>
                <a:lnTo>
                  <a:pt x="10748772" y="0"/>
                </a:lnTo>
                <a:lnTo>
                  <a:pt x="10748772" y="1075944"/>
                </a:lnTo>
                <a:lnTo>
                  <a:pt x="0" y="1075944"/>
                </a:lnTo>
                <a:lnTo>
                  <a:pt x="0" y="0"/>
                </a:lnTo>
                <a:close/>
              </a:path>
            </a:pathLst>
          </a:custGeom>
          <a:solidFill>
            <a:srgbClr val="2A5B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" y="479488"/>
            <a:ext cx="1033589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687560" algn="l"/>
              </a:tabLst>
            </a:pPr>
            <a:r>
              <a:rPr dirty="0" spc="-5">
                <a:latin typeface="Berlin Sans FB"/>
                <a:cs typeface="Berlin Sans FB"/>
              </a:rPr>
              <a:t>Is a single document available that contains both the Business  Process Flow and the corresponding System</a:t>
            </a:r>
            <a:r>
              <a:rPr dirty="0" spc="13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Process</a:t>
            </a:r>
            <a:r>
              <a:rPr dirty="0" spc="3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Flow	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654" y="455676"/>
            <a:ext cx="10749280" cy="584835"/>
          </a:xfrm>
          <a:custGeom>
            <a:avLst/>
            <a:gdLst/>
            <a:ahLst/>
            <a:cxnLst/>
            <a:rect l="l" t="t" r="r" b="b"/>
            <a:pathLst>
              <a:path w="10749280" h="584835">
                <a:moveTo>
                  <a:pt x="0" y="0"/>
                </a:moveTo>
                <a:lnTo>
                  <a:pt x="10748772" y="0"/>
                </a:lnTo>
                <a:lnTo>
                  <a:pt x="10748772" y="584453"/>
                </a:lnTo>
                <a:lnTo>
                  <a:pt x="0" y="584453"/>
                </a:lnTo>
                <a:lnTo>
                  <a:pt x="0" y="0"/>
                </a:lnTo>
                <a:close/>
              </a:path>
            </a:pathLst>
          </a:custGeom>
          <a:solidFill>
            <a:srgbClr val="2A5B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140" y="479488"/>
            <a:ext cx="66319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Berlin Sans FB"/>
                <a:cs typeface="Berlin Sans FB"/>
              </a:rPr>
              <a:t>Does the System model the real world</a:t>
            </a:r>
            <a:r>
              <a:rPr dirty="0" spc="5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460754" y="1195577"/>
            <a:ext cx="9148571" cy="5470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5928" y="2659379"/>
            <a:ext cx="4289425" cy="1200150"/>
          </a:xfrm>
          <a:custGeom>
            <a:avLst/>
            <a:gdLst/>
            <a:ahLst/>
            <a:cxnLst/>
            <a:rect l="l" t="t" r="r" b="b"/>
            <a:pathLst>
              <a:path w="4289425" h="1200150">
                <a:moveTo>
                  <a:pt x="0" y="0"/>
                </a:moveTo>
                <a:lnTo>
                  <a:pt x="4289298" y="0"/>
                </a:lnTo>
                <a:lnTo>
                  <a:pt x="4289298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4477" y="2660078"/>
            <a:ext cx="39744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60" i="1">
                <a:solidFill>
                  <a:srgbClr val="011829"/>
                </a:solidFill>
                <a:latin typeface="Forte"/>
                <a:cs typeface="Forte"/>
              </a:rPr>
              <a:t>Thank</a:t>
            </a:r>
            <a:r>
              <a:rPr dirty="0" sz="7200" spc="-805" i="1">
                <a:solidFill>
                  <a:srgbClr val="011829"/>
                </a:solidFill>
                <a:latin typeface="Forte"/>
                <a:cs typeface="Forte"/>
              </a:rPr>
              <a:t> </a:t>
            </a:r>
            <a:r>
              <a:rPr dirty="0" sz="7200" spc="-240" i="1">
                <a:solidFill>
                  <a:srgbClr val="011829"/>
                </a:solidFill>
                <a:latin typeface="Forte"/>
                <a:cs typeface="Forte"/>
              </a:rPr>
              <a:t>You</a:t>
            </a:r>
            <a:endParaRPr sz="7200">
              <a:latin typeface="Forte"/>
              <a:cs typeface="For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79" y="2487167"/>
            <a:ext cx="3659885" cy="1687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8575" y="2648426"/>
            <a:ext cx="75819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Verdana"/>
                <a:cs typeface="Verdana"/>
              </a:rPr>
              <a:t>Do the Information Systems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000" spc="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spc="290" b="1">
                <a:solidFill>
                  <a:srgbClr val="FFFFFF"/>
                </a:solidFill>
                <a:latin typeface="Garamond"/>
                <a:cs typeface="Garamond"/>
              </a:rPr>
              <a:t>Quality</a:t>
            </a:r>
            <a:endParaRPr sz="6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55785" y="3055619"/>
            <a:ext cx="1934717" cy="673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16694" y="3130772"/>
            <a:ext cx="15386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FFFFFF"/>
                </a:solidFill>
                <a:latin typeface="Verdana"/>
                <a:cs typeface="Verdana"/>
              </a:rPr>
              <a:t>like this</a:t>
            </a:r>
            <a:r>
              <a:rPr dirty="0" sz="2200" spc="-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00" y="249174"/>
            <a:ext cx="10580370" cy="1938655"/>
          </a:xfrm>
          <a:prstGeom prst="rect">
            <a:avLst/>
          </a:prstGeom>
          <a:solidFill>
            <a:srgbClr val="152E3F"/>
          </a:solidFill>
        </p:spPr>
        <p:txBody>
          <a:bodyPr wrap="square" lIns="0" tIns="35560" rIns="0" bIns="0" rtlCol="0" vert="horz">
            <a:spAutoFit/>
          </a:bodyPr>
          <a:lstStyle/>
          <a:p>
            <a:pPr marL="377190" marR="313690" indent="-28575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377190" algn="l"/>
              </a:tabLst>
            </a:pP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A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research </a:t>
            </a:r>
            <a:r>
              <a:rPr dirty="0" sz="2400" spc="5" b="1">
                <a:solidFill>
                  <a:srgbClr val="FFFFFF"/>
                </a:solidFill>
                <a:latin typeface="Rockwell"/>
                <a:cs typeface="Rockwell"/>
              </a:rPr>
              <a:t>report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from Deutsche Bank,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"IT in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banks: </a:t>
            </a:r>
            <a:r>
              <a:rPr dirty="0" sz="2400" spc="-20" b="1">
                <a:solidFill>
                  <a:srgbClr val="FFFFFF"/>
                </a:solidFill>
                <a:latin typeface="Rockwell"/>
                <a:cs typeface="Rockwell"/>
              </a:rPr>
              <a:t>what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does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it 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cost?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High IT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costs call for an </a:t>
            </a:r>
            <a:r>
              <a:rPr dirty="0" sz="2400" spc="-50" b="1">
                <a:solidFill>
                  <a:srgbClr val="FFFFFF"/>
                </a:solidFill>
                <a:latin typeface="Rockwell"/>
                <a:cs typeface="Rockwell"/>
              </a:rPr>
              <a:t>eye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on efficiency" states that banks' 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IT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costs are much higher compared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those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in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other industries.</a:t>
            </a:r>
            <a:r>
              <a:rPr dirty="0" sz="2400" spc="-165" b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IT 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staff costs </a:t>
            </a:r>
            <a:r>
              <a:rPr dirty="0" sz="2400" spc="-40" b="1">
                <a:solidFill>
                  <a:srgbClr val="FFFFFF"/>
                </a:solidFill>
                <a:latin typeface="Rockwell"/>
                <a:cs typeface="Rockwell"/>
              </a:rPr>
              <a:t>especially, </a:t>
            </a:r>
            <a:r>
              <a:rPr dirty="0" sz="2400" spc="-20" b="1">
                <a:solidFill>
                  <a:srgbClr val="FFFFFF"/>
                </a:solidFill>
                <a:latin typeface="Rockwell"/>
                <a:cs typeface="Rockwell"/>
              </a:rPr>
              <a:t>were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on </a:t>
            </a:r>
            <a:r>
              <a:rPr dirty="0" sz="2400" spc="-30" b="1">
                <a:solidFill>
                  <a:srgbClr val="FFFFFF"/>
                </a:solidFill>
                <a:latin typeface="Rockwell"/>
                <a:cs typeface="Rockwell"/>
              </a:rPr>
              <a:t>average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about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31% </a:t>
            </a:r>
            <a:r>
              <a:rPr dirty="0" sz="2400" spc="-5" b="1">
                <a:solidFill>
                  <a:srgbClr val="FFFFFF"/>
                </a:solidFill>
                <a:latin typeface="Rockwell"/>
                <a:cs typeface="Rockwell"/>
              </a:rPr>
              <a:t>of the total </a:t>
            </a:r>
            <a:r>
              <a:rPr dirty="0" sz="2400" b="1">
                <a:solidFill>
                  <a:srgbClr val="FFFFFF"/>
                </a:solidFill>
                <a:latin typeface="Rockwell"/>
                <a:cs typeface="Rockwell"/>
              </a:rPr>
              <a:t>IT  </a:t>
            </a:r>
            <a:r>
              <a:rPr dirty="0" sz="2400" spc="-10" b="1">
                <a:solidFill>
                  <a:srgbClr val="FFFFFF"/>
                </a:solidFill>
                <a:latin typeface="Rockwell"/>
                <a:cs typeface="Rockwell"/>
              </a:rPr>
              <a:t>budget.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2717" y="2361450"/>
            <a:ext cx="1142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WHY</a:t>
            </a:r>
            <a:r>
              <a:rPr dirty="0" sz="2400" spc="-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2747" y="3954779"/>
            <a:ext cx="9355455" cy="1732280"/>
          </a:xfrm>
          <a:prstGeom prst="rect">
            <a:avLst/>
          </a:prstGeom>
          <a:solidFill>
            <a:srgbClr val="2A5B7F"/>
          </a:solidFill>
        </p:spPr>
        <p:txBody>
          <a:bodyPr wrap="square" lIns="0" tIns="33655" rIns="0" bIns="0" rtlCol="0" vert="horz">
            <a:spAutoFit/>
          </a:bodyPr>
          <a:lstStyle/>
          <a:p>
            <a:pPr algn="just" marL="91440" marR="484505">
              <a:lnSpc>
                <a:spcPts val="3840"/>
              </a:lnSpc>
              <a:spcBef>
                <a:spcPts val="265"/>
              </a:spcBef>
            </a:pPr>
            <a:r>
              <a:rPr dirty="0" sz="3350" spc="-335" i="1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dirty="0" sz="3350" spc="-200" i="1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3350" spc="-190" i="1">
                <a:solidFill>
                  <a:srgbClr val="FFFFFF"/>
                </a:solidFill>
                <a:latin typeface="Times New Roman"/>
                <a:cs typeface="Times New Roman"/>
              </a:rPr>
              <a:t>know </a:t>
            </a:r>
            <a:r>
              <a:rPr dirty="0" sz="3350" spc="-130" i="1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3350" spc="-165" i="1">
                <a:solidFill>
                  <a:srgbClr val="FFFFFF"/>
                </a:solidFill>
                <a:latin typeface="Times New Roman"/>
                <a:cs typeface="Times New Roman"/>
              </a:rPr>
              <a:t>undue </a:t>
            </a:r>
            <a:r>
              <a:rPr dirty="0" sz="3350" spc="-190" i="1">
                <a:solidFill>
                  <a:srgbClr val="FFFFFF"/>
                </a:solidFill>
                <a:latin typeface="Times New Roman"/>
                <a:cs typeface="Times New Roman"/>
              </a:rPr>
              <a:t>complexity </a:t>
            </a:r>
            <a:r>
              <a:rPr dirty="0" sz="3350" spc="-245" i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350" spc="-260" i="1">
                <a:solidFill>
                  <a:srgbClr val="FFFFFF"/>
                </a:solidFill>
                <a:latin typeface="Times New Roman"/>
                <a:cs typeface="Times New Roman"/>
              </a:rPr>
              <a:t>lack </a:t>
            </a:r>
            <a:r>
              <a:rPr dirty="0" sz="3350" spc="-16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350" spc="-155" i="1">
                <a:solidFill>
                  <a:srgbClr val="FFFFFF"/>
                </a:solidFill>
                <a:latin typeface="Times New Roman"/>
                <a:cs typeface="Times New Roman"/>
              </a:rPr>
              <a:t>sufficient  </a:t>
            </a:r>
            <a:r>
              <a:rPr dirty="0" sz="3350" spc="-195" i="1">
                <a:solidFill>
                  <a:srgbClr val="FFFFFF"/>
                </a:solidFill>
                <a:latin typeface="Times New Roman"/>
                <a:cs typeface="Times New Roman"/>
              </a:rPr>
              <a:t>quality </a:t>
            </a:r>
            <a:r>
              <a:rPr dirty="0" sz="3350" spc="-180" i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350" spc="-195" i="1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dirty="0" sz="3350" spc="-170" i="1">
                <a:solidFill>
                  <a:srgbClr val="FFFFFF"/>
                </a:solidFill>
                <a:latin typeface="Times New Roman"/>
                <a:cs typeface="Times New Roman"/>
              </a:rPr>
              <a:t>Systems </a:t>
            </a:r>
            <a:r>
              <a:rPr dirty="0" sz="3350" spc="-280" i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3350" spc="-409" i="1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3350" spc="-240" i="1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dirty="0" sz="3350" spc="-165" i="1">
                <a:solidFill>
                  <a:srgbClr val="FFFFFF"/>
                </a:solidFill>
                <a:latin typeface="Times New Roman"/>
                <a:cs typeface="Times New Roman"/>
              </a:rPr>
              <a:t>contributor </a:t>
            </a:r>
            <a:r>
              <a:rPr dirty="0" sz="3350" spc="-110" i="1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3350" spc="-235" i="1">
                <a:solidFill>
                  <a:srgbClr val="FFFFFF"/>
                </a:solidFill>
                <a:latin typeface="Times New Roman"/>
                <a:cs typeface="Times New Roman"/>
              </a:rPr>
              <a:t>increasing </a:t>
            </a:r>
            <a:r>
              <a:rPr dirty="0" sz="3350" spc="-240" i="1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3350" spc="-180" i="1">
                <a:solidFill>
                  <a:srgbClr val="FFFFFF"/>
                </a:solidFill>
                <a:latin typeface="Times New Roman"/>
                <a:cs typeface="Times New Roman"/>
              </a:rPr>
              <a:t>costs </a:t>
            </a:r>
            <a:r>
              <a:rPr dirty="0" sz="3350" spc="-185" i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350" spc="-210" i="1">
                <a:solidFill>
                  <a:srgbClr val="FFFFFF"/>
                </a:solidFill>
                <a:latin typeface="Times New Roman"/>
                <a:cs typeface="Times New Roman"/>
              </a:rPr>
              <a:t>organizations </a:t>
            </a:r>
            <a:r>
              <a:rPr dirty="0" sz="3350" spc="-204" i="1">
                <a:solidFill>
                  <a:srgbClr val="FFFFFF"/>
                </a:solidFill>
                <a:latin typeface="Times New Roman"/>
                <a:cs typeface="Times New Roman"/>
              </a:rPr>
              <a:t>today</a:t>
            </a:r>
            <a:r>
              <a:rPr dirty="0" sz="3350" spc="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50" spc="-505" i="1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2405" y="618744"/>
            <a:ext cx="9921240" cy="107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642547"/>
            <a:ext cx="935609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Berlin Sans FB"/>
                <a:cs typeface="Berlin Sans FB"/>
              </a:rPr>
              <a:t>“Concepts” - Does your IT Team have an understanding  of what this</a:t>
            </a:r>
            <a:r>
              <a:rPr dirty="0" spc="30">
                <a:latin typeface="Berlin Sans FB"/>
                <a:cs typeface="Berlin Sans FB"/>
              </a:rPr>
              <a:t> </a:t>
            </a:r>
            <a:r>
              <a:rPr dirty="0" spc="-5">
                <a:latin typeface="Berlin Sans FB"/>
                <a:cs typeface="Berlin Sans FB"/>
              </a:rPr>
              <a:t>is?</a:t>
            </a:r>
          </a:p>
        </p:txBody>
      </p:sp>
      <p:sp>
        <p:nvSpPr>
          <p:cNvPr id="4" name="object 4"/>
          <p:cNvSpPr/>
          <p:nvPr/>
        </p:nvSpPr>
        <p:spPr>
          <a:xfrm>
            <a:off x="962405" y="1720595"/>
            <a:ext cx="9921240" cy="2554605"/>
          </a:xfrm>
          <a:custGeom>
            <a:avLst/>
            <a:gdLst/>
            <a:ahLst/>
            <a:cxnLst/>
            <a:rect l="l" t="t" r="r" b="b"/>
            <a:pathLst>
              <a:path w="9921240" h="2554604">
                <a:moveTo>
                  <a:pt x="0" y="0"/>
                </a:moveTo>
                <a:lnTo>
                  <a:pt x="9921240" y="0"/>
                </a:lnTo>
                <a:lnTo>
                  <a:pt x="9921240" y="2554224"/>
                </a:lnTo>
                <a:lnTo>
                  <a:pt x="0" y="2554224"/>
                </a:lnTo>
                <a:lnTo>
                  <a:pt x="0" y="0"/>
                </a:lnTo>
                <a:close/>
              </a:path>
            </a:pathLst>
          </a:custGeom>
          <a:solidFill>
            <a:srgbClr val="0118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0764" y="1748536"/>
            <a:ext cx="10166985" cy="4605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8450" marR="427990" indent="-28575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2000" spc="-5">
                <a:solidFill>
                  <a:srgbClr val="FFFF00"/>
                </a:solidFill>
                <a:latin typeface="Berlin Sans FB"/>
                <a:cs typeface="Berlin Sans FB"/>
              </a:rPr>
              <a:t>A clear and complete understanding of “concepts” is fundamental to a </a:t>
            </a:r>
            <a:r>
              <a:rPr dirty="0" sz="2000" spc="-10">
                <a:solidFill>
                  <a:srgbClr val="FFFF00"/>
                </a:solidFill>
                <a:latin typeface="Berlin Sans FB"/>
                <a:cs typeface="Berlin Sans FB"/>
              </a:rPr>
              <a:t>“good” </a:t>
            </a:r>
            <a:r>
              <a:rPr dirty="0" sz="2000" spc="-5">
                <a:solidFill>
                  <a:srgbClr val="FFFF00"/>
                </a:solidFill>
                <a:latin typeface="Berlin Sans FB"/>
                <a:cs typeface="Berlin Sans FB"/>
              </a:rPr>
              <a:t>business  application system; while we tend to take this for granted since this is obvious, we will be  surprised when we come to learn that different systems do not have a </a:t>
            </a:r>
            <a:r>
              <a:rPr dirty="0" sz="2000" spc="-10">
                <a:solidFill>
                  <a:srgbClr val="FFFF00"/>
                </a:solidFill>
                <a:latin typeface="Berlin Sans FB"/>
                <a:cs typeface="Berlin Sans FB"/>
              </a:rPr>
              <a:t>common  </a:t>
            </a:r>
            <a:r>
              <a:rPr dirty="0" sz="2000" spc="-5">
                <a:solidFill>
                  <a:srgbClr val="FFFF00"/>
                </a:solidFill>
                <a:latin typeface="Berlin Sans FB"/>
                <a:cs typeface="Berlin Sans FB"/>
              </a:rPr>
              <a:t>understanding of what each business entity means from the business/customer context  and which needs to be aligned to all the fields/columns defined across all the systems e.g.  “Create Customer” in one system is meant to be exactly that (i.e. create a new “Customer”  record) while in another system, the same phrase “Create Customer” is taken to mean  “open a new</a:t>
            </a:r>
            <a:r>
              <a:rPr dirty="0" sz="2000" spc="30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Berlin Sans FB"/>
                <a:cs typeface="Berlin Sans FB"/>
              </a:rPr>
              <a:t>account”.</a:t>
            </a:r>
            <a:endParaRPr sz="2000">
              <a:latin typeface="Berlin Sans FB"/>
              <a:cs typeface="Berlin Sans FB"/>
            </a:endParaRPr>
          </a:p>
          <a:p>
            <a:pPr algn="just" marL="223520">
              <a:lnSpc>
                <a:spcPct val="100000"/>
              </a:lnSpc>
              <a:spcBef>
                <a:spcPts val="1945"/>
              </a:spcBef>
            </a:pPr>
            <a:r>
              <a:rPr dirty="0" sz="2800" spc="-5" i="1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The beginning of wisdom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400" spc="-15" i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10" i="1">
                <a:solidFill>
                  <a:srgbClr val="FFFFFF"/>
                </a:solidFill>
                <a:latin typeface="Calibri"/>
                <a:cs typeface="Calibri"/>
              </a:rPr>
              <a:t>call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things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by their </a:t>
            </a:r>
            <a:r>
              <a:rPr dirty="0" sz="2400" spc="-10" i="1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names"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Confucius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alibri"/>
              <a:cs typeface="Calibri"/>
            </a:endParaRPr>
          </a:p>
          <a:p>
            <a:pPr algn="just" marL="223520" marR="5080">
              <a:lnSpc>
                <a:spcPct val="100299"/>
              </a:lnSpc>
              <a:spcBef>
                <a:spcPts val="5"/>
              </a:spcBef>
            </a:pPr>
            <a:r>
              <a:rPr dirty="0" sz="2400" spc="-35" i="1">
                <a:solidFill>
                  <a:srgbClr val="ABDAFC"/>
                </a:solidFill>
                <a:latin typeface="Calibri"/>
                <a:cs typeface="Calibri"/>
              </a:rPr>
              <a:t>“Almost </a:t>
            </a:r>
            <a:r>
              <a:rPr dirty="0" sz="2400" i="1">
                <a:solidFill>
                  <a:srgbClr val="ABDAFC"/>
                </a:solidFill>
                <a:latin typeface="Calibri"/>
                <a:cs typeface="Calibri"/>
              </a:rPr>
              <a:t>all </a:t>
            </a:r>
            <a:r>
              <a:rPr dirty="0" sz="2400" spc="-5" i="1">
                <a:solidFill>
                  <a:srgbClr val="ABDAFC"/>
                </a:solidFill>
                <a:latin typeface="Calibri"/>
                <a:cs typeface="Calibri"/>
              </a:rPr>
              <a:t>grave software problems </a:t>
            </a:r>
            <a:r>
              <a:rPr dirty="0" sz="2400" spc="-10" i="1">
                <a:solidFill>
                  <a:srgbClr val="ABDAFC"/>
                </a:solidFill>
                <a:latin typeface="Calibri"/>
                <a:cs typeface="Calibri"/>
              </a:rPr>
              <a:t>can </a:t>
            </a:r>
            <a:r>
              <a:rPr dirty="0" sz="2400" i="1">
                <a:solidFill>
                  <a:srgbClr val="ABDAFC"/>
                </a:solidFill>
                <a:latin typeface="Calibri"/>
                <a:cs typeface="Calibri"/>
              </a:rPr>
              <a:t>be </a:t>
            </a:r>
            <a:r>
              <a:rPr dirty="0" sz="2400" spc="-10" i="1">
                <a:solidFill>
                  <a:srgbClr val="ABDAFC"/>
                </a:solidFill>
                <a:latin typeface="Calibri"/>
                <a:cs typeface="Calibri"/>
              </a:rPr>
              <a:t>traced </a:t>
            </a:r>
            <a:r>
              <a:rPr dirty="0" sz="2400" spc="-15" i="1">
                <a:solidFill>
                  <a:srgbClr val="ABDAFC"/>
                </a:solidFill>
                <a:latin typeface="Calibri"/>
                <a:cs typeface="Calibri"/>
              </a:rPr>
              <a:t>to </a:t>
            </a:r>
            <a:r>
              <a:rPr dirty="0" sz="2400" spc="-10" i="1">
                <a:solidFill>
                  <a:srgbClr val="ABDAFC"/>
                </a:solidFill>
                <a:latin typeface="Calibri"/>
                <a:cs typeface="Calibri"/>
              </a:rPr>
              <a:t>conceptual </a:t>
            </a:r>
            <a:r>
              <a:rPr dirty="0" sz="2400" spc="-20" i="1">
                <a:solidFill>
                  <a:srgbClr val="ABDAFC"/>
                </a:solidFill>
                <a:latin typeface="Calibri"/>
                <a:cs typeface="Calibri"/>
              </a:rPr>
              <a:t>mistakes </a:t>
            </a:r>
            <a:r>
              <a:rPr dirty="0" sz="2400" spc="-5" i="1">
                <a:solidFill>
                  <a:srgbClr val="ABDAFC"/>
                </a:solidFill>
                <a:latin typeface="Calibri"/>
                <a:cs typeface="Calibri"/>
              </a:rPr>
              <a:t>made  </a:t>
            </a:r>
            <a:r>
              <a:rPr dirty="0" sz="2400" spc="-10" i="1">
                <a:solidFill>
                  <a:srgbClr val="ABDAFC"/>
                </a:solidFill>
                <a:latin typeface="Calibri"/>
                <a:cs typeface="Calibri"/>
              </a:rPr>
              <a:t>before </a:t>
            </a:r>
            <a:r>
              <a:rPr dirty="0" sz="2400" spc="-5" i="1">
                <a:solidFill>
                  <a:srgbClr val="ABDAFC"/>
                </a:solidFill>
                <a:latin typeface="Calibri"/>
                <a:cs typeface="Calibri"/>
              </a:rPr>
              <a:t>programming </a:t>
            </a:r>
            <a:r>
              <a:rPr dirty="0" sz="2400" spc="-35" i="1">
                <a:solidFill>
                  <a:srgbClr val="ABDAFC"/>
                </a:solidFill>
                <a:latin typeface="Calibri"/>
                <a:cs typeface="Calibri"/>
              </a:rPr>
              <a:t>started.” </a:t>
            </a:r>
            <a:r>
              <a:rPr dirty="0" sz="2400" i="1">
                <a:solidFill>
                  <a:srgbClr val="ABDAFC"/>
                </a:solidFill>
                <a:latin typeface="Calibri"/>
                <a:cs typeface="Calibri"/>
              </a:rPr>
              <a:t>-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Daniel jackson, Dependable Software by Design,  Scientific American,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dirty="0" sz="24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646" y="2016251"/>
            <a:ext cx="10160635" cy="2524125"/>
          </a:xfrm>
          <a:custGeom>
            <a:avLst/>
            <a:gdLst/>
            <a:ahLst/>
            <a:cxnLst/>
            <a:rect l="l" t="t" r="r" b="b"/>
            <a:pathLst>
              <a:path w="10160635" h="2524125">
                <a:moveTo>
                  <a:pt x="0" y="0"/>
                </a:moveTo>
                <a:lnTo>
                  <a:pt x="10160508" y="0"/>
                </a:lnTo>
                <a:lnTo>
                  <a:pt x="10160508" y="2523744"/>
                </a:lnTo>
                <a:lnTo>
                  <a:pt x="0" y="25237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7646" y="958596"/>
            <a:ext cx="10351135" cy="524510"/>
          </a:xfrm>
          <a:prstGeom prst="rect">
            <a:avLst/>
          </a:prstGeom>
          <a:solidFill>
            <a:srgbClr val="011829"/>
          </a:solidFill>
        </p:spPr>
        <p:txBody>
          <a:bodyPr wrap="square" lIns="0" tIns="3556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there also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undue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Complexity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in the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current system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646" y="4539996"/>
            <a:ext cx="11092815" cy="1384935"/>
          </a:xfrm>
          <a:custGeom>
            <a:avLst/>
            <a:gdLst/>
            <a:ahLst/>
            <a:cxnLst/>
            <a:rect l="l" t="t" r="r" b="b"/>
            <a:pathLst>
              <a:path w="11092815" h="1384935">
                <a:moveTo>
                  <a:pt x="0" y="0"/>
                </a:moveTo>
                <a:lnTo>
                  <a:pt x="11092434" y="0"/>
                </a:lnTo>
                <a:lnTo>
                  <a:pt x="11092434" y="1384553"/>
                </a:lnTo>
                <a:lnTo>
                  <a:pt x="0" y="1384553"/>
                </a:lnTo>
                <a:lnTo>
                  <a:pt x="0" y="0"/>
                </a:lnTo>
                <a:close/>
              </a:path>
            </a:pathLst>
          </a:custGeom>
          <a:solidFill>
            <a:srgbClr val="0118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6639" y="2036952"/>
            <a:ext cx="9939655" cy="3825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895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“In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the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long </a:t>
            </a:r>
            <a:r>
              <a:rPr dirty="0" sz="2800" spc="35" b="1">
                <a:solidFill>
                  <a:srgbClr val="FFC000"/>
                </a:solidFill>
                <a:latin typeface="Rockwell"/>
                <a:cs typeface="Rockwell"/>
              </a:rPr>
              <a:t>run,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the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reduction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of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complexity </a:t>
            </a:r>
            <a:r>
              <a:rPr dirty="0" sz="2800" spc="-20" b="1">
                <a:solidFill>
                  <a:srgbClr val="FFC000"/>
                </a:solidFill>
                <a:latin typeface="Rockwell"/>
                <a:cs typeface="Rockwell"/>
              </a:rPr>
              <a:t>makes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it  </a:t>
            </a:r>
            <a:r>
              <a:rPr dirty="0" sz="2800" spc="-15" b="1">
                <a:solidFill>
                  <a:srgbClr val="FFC000"/>
                </a:solidFill>
                <a:latin typeface="Rockwell"/>
                <a:cs typeface="Rockwell"/>
              </a:rPr>
              <a:t>possible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to do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far more than control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the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purchase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of </a:t>
            </a:r>
            <a:r>
              <a:rPr dirty="0" sz="2800" spc="-15" b="1">
                <a:solidFill>
                  <a:srgbClr val="FFC000"/>
                </a:solidFill>
                <a:latin typeface="Rockwell"/>
                <a:cs typeface="Rockwell"/>
              </a:rPr>
              <a:t>new  </a:t>
            </a:r>
            <a:r>
              <a:rPr dirty="0" sz="2800" spc="15" b="1">
                <a:solidFill>
                  <a:srgbClr val="FFC000"/>
                </a:solidFill>
                <a:latin typeface="Rockwell"/>
                <a:cs typeface="Rockwell"/>
              </a:rPr>
              <a:t>servers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and </a:t>
            </a:r>
            <a:r>
              <a:rPr dirty="0" sz="2800" spc="-10" b="1">
                <a:solidFill>
                  <a:srgbClr val="FFC000"/>
                </a:solidFill>
                <a:latin typeface="Rockwell"/>
                <a:cs typeface="Rockwell"/>
              </a:rPr>
              <a:t>software: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it also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helps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companies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to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deflate  their ballooning IT maintenance and </a:t>
            </a:r>
            <a:r>
              <a:rPr dirty="0" sz="2800" spc="-10" b="1">
                <a:solidFill>
                  <a:srgbClr val="FFC000"/>
                </a:solidFill>
                <a:latin typeface="Rockwell"/>
                <a:cs typeface="Rockwell"/>
              </a:rPr>
              <a:t>development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costs 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in </a:t>
            </a:r>
            <a:r>
              <a:rPr dirty="0" sz="2800" b="1">
                <a:solidFill>
                  <a:srgbClr val="FFC000"/>
                </a:solidFill>
                <a:latin typeface="Rockwell"/>
                <a:cs typeface="Rockwell"/>
              </a:rPr>
              <a:t>a </a:t>
            </a:r>
            <a:r>
              <a:rPr dirty="0" sz="2800" spc="-5" b="1">
                <a:solidFill>
                  <a:srgbClr val="FFC000"/>
                </a:solidFill>
                <a:latin typeface="Rockwell"/>
                <a:cs typeface="Rockwell"/>
              </a:rPr>
              <a:t>more </a:t>
            </a:r>
            <a:r>
              <a:rPr dirty="0" sz="2800" spc="-10" b="1">
                <a:solidFill>
                  <a:srgbClr val="FFC000"/>
                </a:solidFill>
                <a:latin typeface="Rockwell"/>
                <a:cs typeface="Rockwell"/>
              </a:rPr>
              <a:t>general </a:t>
            </a:r>
            <a:r>
              <a:rPr dirty="0" sz="2800" spc="-55" b="1">
                <a:solidFill>
                  <a:srgbClr val="FFC000"/>
                </a:solidFill>
                <a:latin typeface="Rockwell"/>
                <a:cs typeface="Rockwell"/>
              </a:rPr>
              <a:t>way</a:t>
            </a:r>
            <a:r>
              <a:rPr dirty="0" sz="2800" spc="-40" b="1">
                <a:solidFill>
                  <a:srgbClr val="FFC000"/>
                </a:solidFill>
                <a:latin typeface="Rockwell"/>
                <a:cs typeface="Rockwell"/>
              </a:rPr>
              <a:t> </a:t>
            </a:r>
            <a:r>
              <a:rPr dirty="0" sz="2800" spc="-100" b="1">
                <a:solidFill>
                  <a:srgbClr val="FFC000"/>
                </a:solidFill>
                <a:latin typeface="Rockwell"/>
                <a:cs typeface="Rockwell"/>
              </a:rPr>
              <a:t>…….”</a:t>
            </a:r>
            <a:endParaRPr sz="28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Rockwell"/>
              <a:cs typeface="Rockwell"/>
            </a:endParaRPr>
          </a:p>
          <a:p>
            <a:pPr marL="12700" marR="5080" indent="-635">
              <a:lnSpc>
                <a:spcPct val="100200"/>
              </a:lnSpc>
            </a:pPr>
            <a:r>
              <a:rPr dirty="0" sz="2800" spc="-5">
                <a:solidFill>
                  <a:srgbClr val="FFFFFF"/>
                </a:solidFill>
                <a:latin typeface="Comic Sans MS"/>
                <a:cs typeface="Comic Sans MS"/>
              </a:rPr>
              <a:t>-Frank Mattern, Stephan </a:t>
            </a:r>
            <a:r>
              <a:rPr dirty="0" sz="2800">
                <a:solidFill>
                  <a:srgbClr val="FFFFFF"/>
                </a:solidFill>
                <a:latin typeface="Comic Sans MS"/>
                <a:cs typeface="Comic Sans MS"/>
              </a:rPr>
              <a:t>Schonwalder </a:t>
            </a:r>
            <a:r>
              <a:rPr dirty="0" sz="2800" spc="-5">
                <a:solidFill>
                  <a:srgbClr val="FFFFFF"/>
                </a:solidFill>
                <a:latin typeface="Comic Sans MS"/>
                <a:cs typeface="Comic Sans MS"/>
              </a:rPr>
              <a:t>and Wolffram Stein,  “Fighting Complexity in IT”, the Mckinsey Quarterly, 2003  number</a:t>
            </a:r>
            <a:r>
              <a:rPr dirty="0" sz="2800" spc="-1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mic Sans MS"/>
                <a:cs typeface="Comic Sans MS"/>
              </a:rPr>
              <a:t>1.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664" y="2568765"/>
            <a:ext cx="7488555" cy="266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“….deficiencies in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800" spc="5" b="1" i="1">
                <a:solidFill>
                  <a:srgbClr val="FFFFFF"/>
                </a:solidFill>
                <a:latin typeface="Rockwell"/>
                <a:cs typeface="Rockwell"/>
              </a:rPr>
              <a:t>structure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of IT 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processes contributed to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complexity</a:t>
            </a:r>
            <a:r>
              <a:rPr dirty="0" sz="2800" spc="-105" b="1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that  </a:t>
            </a:r>
            <a:r>
              <a:rPr dirty="0" sz="2800" spc="-20" b="1" i="1">
                <a:solidFill>
                  <a:srgbClr val="FFFFFF"/>
                </a:solidFill>
                <a:latin typeface="Rockwell"/>
                <a:cs typeface="Rockwell"/>
              </a:rPr>
              <a:t>now </a:t>
            </a:r>
            <a:r>
              <a:rPr dirty="0" sz="2800" spc="-10" b="1" i="1">
                <a:solidFill>
                  <a:srgbClr val="FFFFFF"/>
                </a:solidFill>
                <a:latin typeface="Rockwell"/>
                <a:cs typeface="Rockwell"/>
              </a:rPr>
              <a:t>bedevils </a:t>
            </a:r>
            <a:r>
              <a:rPr dirty="0" sz="2800" spc="-15" b="1" i="1">
                <a:solidFill>
                  <a:srgbClr val="FFFFFF"/>
                </a:solidFill>
                <a:latin typeface="Rockwell"/>
                <a:cs typeface="Rockwell"/>
              </a:rPr>
              <a:t>many</a:t>
            </a:r>
            <a:r>
              <a:rPr dirty="0" sz="2800" spc="-25" b="1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800" spc="-30" b="1" i="1">
                <a:solidFill>
                  <a:srgbClr val="FFFFFF"/>
                </a:solidFill>
                <a:latin typeface="Rockwell"/>
                <a:cs typeface="Rockwell"/>
              </a:rPr>
              <a:t>organizations.”</a:t>
            </a:r>
            <a:endParaRPr sz="2800">
              <a:latin typeface="Rockwell"/>
              <a:cs typeface="Rockwell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- </a:t>
            </a: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Frank Mattern,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Stephan Schonwalder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and </a:t>
            </a:r>
            <a:r>
              <a:rPr dirty="0" sz="2400" spc="-25" b="1">
                <a:solidFill>
                  <a:srgbClr val="FFFF00"/>
                </a:solidFill>
                <a:latin typeface="Calibri"/>
                <a:cs typeface="Calibri"/>
              </a:rPr>
              <a:t>Wolffram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Stein, 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“Fighting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complexity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in </a:t>
            </a:r>
            <a:r>
              <a:rPr dirty="0" sz="2400" spc="-50" b="1">
                <a:solidFill>
                  <a:srgbClr val="FFFF00"/>
                </a:solidFill>
                <a:latin typeface="Calibri"/>
                <a:cs typeface="Calibri"/>
              </a:rPr>
              <a:t>IT”,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The McKinsey </a:t>
            </a:r>
            <a:r>
              <a:rPr dirty="0" sz="2400" spc="-25" b="1">
                <a:solidFill>
                  <a:srgbClr val="FFFF00"/>
                </a:solidFill>
                <a:latin typeface="Calibri"/>
                <a:cs typeface="Calibri"/>
              </a:rPr>
              <a:t>Quarterly,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2003 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Number</a:t>
            </a: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0" y="1241297"/>
            <a:ext cx="6845046" cy="107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91440" marR="424815">
              <a:lnSpc>
                <a:spcPts val="3770"/>
              </a:lnSpc>
              <a:spcBef>
                <a:spcPts val="280"/>
              </a:spcBef>
            </a:pPr>
            <a:r>
              <a:rPr dirty="0" spc="-5"/>
              <a:t>Or are there deficiencies in the  current processes</a:t>
            </a:r>
            <a:r>
              <a:rPr dirty="0" spc="-10"/>
              <a:t> </a:t>
            </a:r>
            <a:r>
              <a:rPr dirty="0" spc="-5"/>
              <a:t>………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650" y="882396"/>
            <a:ext cx="7962900" cy="646430"/>
          </a:xfrm>
          <a:prstGeom prst="rect"/>
          <a:solidFill>
            <a:srgbClr val="F2F2F2"/>
          </a:solidFill>
        </p:spPr>
        <p:txBody>
          <a:bodyPr wrap="square" lIns="0" tIns="349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Are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there Silos </a:t>
            </a: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in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your IT </a:t>
            </a:r>
            <a:r>
              <a:rPr dirty="0" sz="3600" spc="-5">
                <a:solidFill>
                  <a:srgbClr val="152E3F"/>
                </a:solidFill>
                <a:latin typeface="Berlin Sans FB"/>
                <a:cs typeface="Berlin Sans FB"/>
              </a:rPr>
              <a:t>Teams</a:t>
            </a:r>
            <a:r>
              <a:rPr dirty="0" sz="3600" spc="-50">
                <a:solidFill>
                  <a:srgbClr val="152E3F"/>
                </a:solidFill>
                <a:latin typeface="Berlin Sans FB"/>
                <a:cs typeface="Berlin Sans FB"/>
              </a:rPr>
              <a:t> </a:t>
            </a:r>
            <a:r>
              <a:rPr dirty="0" sz="3600">
                <a:solidFill>
                  <a:srgbClr val="152E3F"/>
                </a:solidFill>
                <a:latin typeface="Berlin Sans FB"/>
                <a:cs typeface="Berlin Sans FB"/>
              </a:rPr>
              <a:t>?............</a:t>
            </a:r>
            <a:endParaRPr sz="3600">
              <a:latin typeface="Berlin Sans FB"/>
              <a:cs typeface="Berlin Sans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311" y="1999488"/>
            <a:ext cx="9498330" cy="4263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7010">
              <a:lnSpc>
                <a:spcPct val="100000"/>
              </a:lnSpc>
              <a:spcBef>
                <a:spcPts val="95"/>
              </a:spcBef>
            </a:pP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“It is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axiomatic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whole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equal to the sum of its </a:t>
            </a:r>
            <a:r>
              <a:rPr dirty="0" sz="2000" spc="5" i="1">
                <a:solidFill>
                  <a:srgbClr val="FFFFFF"/>
                </a:solidFill>
                <a:latin typeface="Rockwell"/>
                <a:cs typeface="Rockwell"/>
              </a:rPr>
              <a:t>parts.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But in </a:t>
            </a:r>
            <a:r>
              <a:rPr dirty="0" sz="2000" spc="-10" i="1">
                <a:solidFill>
                  <a:srgbClr val="FFFFFF"/>
                </a:solidFill>
                <a:latin typeface="Rockwell"/>
                <a:cs typeface="Rockwell"/>
              </a:rPr>
              <a:t>dividing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up </a:t>
            </a:r>
            <a:r>
              <a:rPr dirty="0" sz="2000" spc="-25" i="1">
                <a:solidFill>
                  <a:srgbClr val="FFFFFF"/>
                </a:solidFill>
                <a:latin typeface="Rockwell"/>
                <a:cs typeface="Rockwell"/>
              </a:rPr>
              <a:t>any 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‘whole’,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one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must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be </a:t>
            </a:r>
            <a:r>
              <a:rPr dirty="0" sz="2000" spc="5" i="1">
                <a:solidFill>
                  <a:srgbClr val="FFFFFF"/>
                </a:solidFill>
                <a:latin typeface="Rockwell"/>
                <a:cs typeface="Rockwell"/>
              </a:rPr>
              <a:t>certain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every </a:t>
            </a:r>
            <a:r>
              <a:rPr dirty="0" sz="2000" spc="5" i="1">
                <a:solidFill>
                  <a:srgbClr val="FFFFFF"/>
                </a:solidFill>
                <a:latin typeface="Rockwell"/>
                <a:cs typeface="Rockwell"/>
              </a:rPr>
              <a:t>part,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including unseen elements and 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relationships,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accounted</a:t>
            </a:r>
            <a:r>
              <a:rPr dirty="0" sz="2000" spc="-180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000" spc="-45" i="1">
                <a:solidFill>
                  <a:srgbClr val="FFFFFF"/>
                </a:solidFill>
                <a:latin typeface="Rockwell"/>
                <a:cs typeface="Rockwell"/>
              </a:rPr>
              <a:t>for.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Rockwell"/>
              <a:cs typeface="Rockwell"/>
            </a:endParaRPr>
          </a:p>
          <a:p>
            <a:pPr marL="12700" marR="59690">
              <a:lnSpc>
                <a:spcPct val="100000"/>
              </a:lnSpc>
            </a:pP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It is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self-evident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more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25" i="1">
                <a:solidFill>
                  <a:srgbClr val="FFFFFF"/>
                </a:solidFill>
                <a:latin typeface="Rockwell"/>
                <a:cs typeface="Rockwell"/>
              </a:rPr>
              <a:t>work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</a:t>
            </a:r>
            <a:r>
              <a:rPr dirty="0" sz="2000" spc="-10" i="1">
                <a:solidFill>
                  <a:srgbClr val="FFFFFF"/>
                </a:solidFill>
                <a:latin typeface="Rockwell"/>
                <a:cs typeface="Rockwell"/>
              </a:rPr>
              <a:t>sub-divided,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greater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the danger of 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confusion, and the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greater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the need for </a:t>
            </a:r>
            <a:r>
              <a:rPr dirty="0" sz="2000" spc="-30" i="1">
                <a:solidFill>
                  <a:srgbClr val="FFFFFF"/>
                </a:solidFill>
                <a:latin typeface="Rockwell"/>
                <a:cs typeface="Rockwell"/>
              </a:rPr>
              <a:t>overall </a:t>
            </a:r>
            <a:r>
              <a:rPr dirty="0" sz="2000" i="1">
                <a:solidFill>
                  <a:srgbClr val="FFFFFF"/>
                </a:solidFill>
                <a:latin typeface="Rockwell"/>
                <a:cs typeface="Rockwell"/>
              </a:rPr>
              <a:t>supervision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co-ordination.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Co- 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ordination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not something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develops </a:t>
            </a:r>
            <a:r>
              <a:rPr dirty="0" sz="2000" spc="-50" i="1">
                <a:solidFill>
                  <a:srgbClr val="FFFFFF"/>
                </a:solidFill>
                <a:latin typeface="Rockwell"/>
                <a:cs typeface="Rockwell"/>
              </a:rPr>
              <a:t>by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accident. It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must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be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won </a:t>
            </a:r>
            <a:r>
              <a:rPr dirty="0" sz="2000" spc="-50" i="1">
                <a:solidFill>
                  <a:srgbClr val="FFFFFF"/>
                </a:solidFill>
                <a:latin typeface="Rockwell"/>
                <a:cs typeface="Rockwell"/>
              </a:rPr>
              <a:t>by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intelligent, 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vigorous,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persistent,</a:t>
            </a:r>
            <a:r>
              <a:rPr dirty="0" sz="2000" spc="-355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organized </a:t>
            </a:r>
            <a:r>
              <a:rPr dirty="0" sz="2000" i="1">
                <a:solidFill>
                  <a:srgbClr val="FFFFFF"/>
                </a:solidFill>
                <a:latin typeface="Rockwell"/>
                <a:cs typeface="Rockwell"/>
              </a:rPr>
              <a:t>effort.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Rockwell"/>
              <a:cs typeface="Rockwel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In a </a:t>
            </a:r>
            <a:r>
              <a:rPr dirty="0" sz="2000" spc="-10" i="1">
                <a:solidFill>
                  <a:srgbClr val="FFFFFF"/>
                </a:solidFill>
                <a:latin typeface="Rockwell"/>
                <a:cs typeface="Rockwell"/>
              </a:rPr>
              <a:t>large complicated </a:t>
            </a:r>
            <a:r>
              <a:rPr dirty="0" sz="2000" spc="5" i="1">
                <a:solidFill>
                  <a:srgbClr val="FFFFFF"/>
                </a:solidFill>
                <a:latin typeface="Rockwell"/>
                <a:cs typeface="Rockwell"/>
              </a:rPr>
              <a:t>enterprise,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organization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becomes </a:t>
            </a:r>
            <a:r>
              <a:rPr dirty="0" sz="2000" spc="-15" i="1">
                <a:solidFill>
                  <a:srgbClr val="FFFFFF"/>
                </a:solidFill>
                <a:latin typeface="Rockwell"/>
                <a:cs typeface="Rockwell"/>
              </a:rPr>
              <a:t>involved,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the lines of  </a:t>
            </a:r>
            <a:r>
              <a:rPr dirty="0" sz="2000" i="1">
                <a:solidFill>
                  <a:srgbClr val="FFFFFF"/>
                </a:solidFill>
                <a:latin typeface="Rockwell"/>
                <a:cs typeface="Rockwell"/>
              </a:rPr>
              <a:t>authority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tangled, and </a:t>
            </a:r>
            <a:r>
              <a:rPr dirty="0" sz="2000" spc="-10" i="1">
                <a:solidFill>
                  <a:srgbClr val="FFFFFF"/>
                </a:solidFill>
                <a:latin typeface="Rockwell"/>
                <a:cs typeface="Rockwell"/>
              </a:rPr>
              <a:t>there </a:t>
            </a:r>
            <a:r>
              <a:rPr dirty="0" sz="2000" spc="-5" i="1">
                <a:solidFill>
                  <a:srgbClr val="FFFFFF"/>
                </a:solidFill>
                <a:latin typeface="Rockwell"/>
                <a:cs typeface="Rockwell"/>
              </a:rPr>
              <a:t>is danger </a:t>
            </a:r>
            <a:r>
              <a:rPr dirty="0" sz="2000" spc="-20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dirty="0" sz="2000" spc="-15" b="1" i="1">
                <a:solidFill>
                  <a:srgbClr val="FFFFFF"/>
                </a:solidFill>
                <a:latin typeface="Rockwell"/>
                <a:cs typeface="Rockwell"/>
              </a:rPr>
              <a:t>workers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will </a:t>
            </a:r>
            <a:r>
              <a:rPr dirty="0" sz="2000" spc="-15" b="1" i="1">
                <a:solidFill>
                  <a:srgbClr val="FFFFFF"/>
                </a:solidFill>
                <a:latin typeface="Rockwell"/>
                <a:cs typeface="Rockwell"/>
              </a:rPr>
              <a:t>forget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that there is </a:t>
            </a:r>
            <a:r>
              <a:rPr dirty="0" sz="2000" spc="-20" b="1" i="1">
                <a:solidFill>
                  <a:srgbClr val="FFFFFF"/>
                </a:solidFill>
                <a:latin typeface="Rockwell"/>
                <a:cs typeface="Rockwell"/>
              </a:rPr>
              <a:t>any  </a:t>
            </a:r>
            <a:r>
              <a:rPr dirty="0" sz="2000" spc="-10" b="1" i="1">
                <a:solidFill>
                  <a:srgbClr val="FFFFFF"/>
                </a:solidFill>
                <a:latin typeface="Rockwell"/>
                <a:cs typeface="Rockwell"/>
              </a:rPr>
              <a:t>central </a:t>
            </a:r>
            <a:r>
              <a:rPr dirty="0" sz="2000" b="1" i="1">
                <a:solidFill>
                  <a:srgbClr val="FFFFFF"/>
                </a:solidFill>
                <a:latin typeface="Rockwell"/>
                <a:cs typeface="Rockwell"/>
              </a:rPr>
              <a:t>purpose,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and so </a:t>
            </a:r>
            <a:r>
              <a:rPr dirty="0" sz="2000" spc="-10" b="1" i="1">
                <a:solidFill>
                  <a:srgbClr val="FFFFFF"/>
                </a:solidFill>
                <a:latin typeface="Rockwell"/>
                <a:cs typeface="Rockwell"/>
              </a:rPr>
              <a:t>devote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their best energies </a:t>
            </a:r>
            <a:r>
              <a:rPr dirty="0" sz="2000" spc="-10" b="1" i="1">
                <a:solidFill>
                  <a:srgbClr val="FFFFFF"/>
                </a:solidFill>
                <a:latin typeface="Rockwell"/>
                <a:cs typeface="Rockwell"/>
              </a:rPr>
              <a:t>only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to their </a:t>
            </a:r>
            <a:r>
              <a:rPr dirty="0" sz="2000" spc="-15" b="1" i="1">
                <a:solidFill>
                  <a:srgbClr val="FFFFFF"/>
                </a:solidFill>
                <a:latin typeface="Rockwell"/>
                <a:cs typeface="Rockwell"/>
              </a:rPr>
              <a:t>own </a:t>
            </a:r>
            <a:r>
              <a:rPr dirty="0" sz="2000" spc="-5" b="1" i="1">
                <a:solidFill>
                  <a:srgbClr val="FFFFFF"/>
                </a:solidFill>
                <a:latin typeface="Rockwell"/>
                <a:cs typeface="Rockwell"/>
              </a:rPr>
              <a:t>individual  advancement and</a:t>
            </a:r>
            <a:r>
              <a:rPr dirty="0" sz="2000" spc="30" b="1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000" spc="-45" b="1" i="1">
                <a:solidFill>
                  <a:srgbClr val="FFFFFF"/>
                </a:solidFill>
                <a:latin typeface="Rockwell"/>
                <a:cs typeface="Rockwell"/>
              </a:rPr>
              <a:t>advantage</a:t>
            </a:r>
            <a:r>
              <a:rPr dirty="0" sz="2000" spc="-45" i="1">
                <a:solidFill>
                  <a:srgbClr val="FFFFFF"/>
                </a:solidFill>
                <a:latin typeface="Rockwell"/>
                <a:cs typeface="Rockwell"/>
              </a:rPr>
              <a:t>.”</a:t>
            </a:r>
            <a:endParaRPr sz="2000">
              <a:latin typeface="Rockwell"/>
              <a:cs typeface="Rockwell"/>
            </a:endParaRPr>
          </a:p>
          <a:p>
            <a:pPr marL="3670300">
              <a:lnSpc>
                <a:spcPct val="100000"/>
              </a:lnSpc>
              <a:spcBef>
                <a:spcPts val="10"/>
              </a:spcBef>
            </a:pPr>
            <a:r>
              <a:rPr dirty="0" sz="1800" i="1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dirty="0" sz="1800" spc="-5">
                <a:solidFill>
                  <a:srgbClr val="FFFFFF"/>
                </a:solidFill>
                <a:latin typeface="Rockwell"/>
                <a:cs typeface="Rockwell"/>
              </a:rPr>
              <a:t>Gulick,</a:t>
            </a:r>
            <a:r>
              <a:rPr dirty="0" sz="1800" spc="-16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Rockwell"/>
                <a:cs typeface="Rockwell"/>
              </a:rPr>
              <a:t>L.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996" y="1210055"/>
            <a:ext cx="10143490" cy="1569720"/>
          </a:xfrm>
          <a:prstGeom prst="rect"/>
          <a:solidFill>
            <a:srgbClr val="011829"/>
          </a:solidFill>
        </p:spPr>
        <p:txBody>
          <a:bodyPr wrap="square" lIns="0" tIns="17780" rIns="0" bIns="0" rtlCol="0" vert="horz">
            <a:spAutoFit/>
          </a:bodyPr>
          <a:lstStyle/>
          <a:p>
            <a:pPr marL="91440" marR="520065">
              <a:lnSpc>
                <a:spcPct val="100000"/>
              </a:lnSpc>
              <a:spcBef>
                <a:spcPts val="140"/>
              </a:spcBef>
            </a:pPr>
            <a:r>
              <a:rPr dirty="0" spc="-220">
                <a:solidFill>
                  <a:srgbClr val="ECF3DA"/>
                </a:solidFill>
                <a:latin typeface="Times New Roman"/>
                <a:cs typeface="Times New Roman"/>
              </a:rPr>
              <a:t>Are </a:t>
            </a:r>
            <a:r>
              <a:rPr dirty="0" spc="-140">
                <a:solidFill>
                  <a:srgbClr val="ECF3DA"/>
                </a:solidFill>
                <a:latin typeface="Times New Roman"/>
                <a:cs typeface="Times New Roman"/>
              </a:rPr>
              <a:t>Communications </a:t>
            </a:r>
            <a:r>
              <a:rPr dirty="0" spc="-130">
                <a:solidFill>
                  <a:srgbClr val="ECF3DA"/>
                </a:solidFill>
                <a:latin typeface="Times New Roman"/>
                <a:cs typeface="Times New Roman"/>
              </a:rPr>
              <a:t>between </a:t>
            </a:r>
            <a:r>
              <a:rPr dirty="0" spc="-65">
                <a:solidFill>
                  <a:srgbClr val="ECF3DA"/>
                </a:solidFill>
                <a:latin typeface="Times New Roman"/>
                <a:cs typeface="Times New Roman"/>
              </a:rPr>
              <a:t>the </a:t>
            </a:r>
            <a:r>
              <a:rPr dirty="0" spc="-260">
                <a:solidFill>
                  <a:srgbClr val="ECF3DA"/>
                </a:solidFill>
                <a:latin typeface="Times New Roman"/>
                <a:cs typeface="Times New Roman"/>
              </a:rPr>
              <a:t>IT </a:t>
            </a:r>
            <a:r>
              <a:rPr dirty="0" spc="-180">
                <a:solidFill>
                  <a:srgbClr val="ECF3DA"/>
                </a:solidFill>
                <a:latin typeface="Times New Roman"/>
                <a:cs typeface="Times New Roman"/>
              </a:rPr>
              <a:t>Teams </a:t>
            </a:r>
            <a:r>
              <a:rPr dirty="0" spc="-110">
                <a:solidFill>
                  <a:srgbClr val="ECF3DA"/>
                </a:solidFill>
                <a:latin typeface="Times New Roman"/>
                <a:cs typeface="Times New Roman"/>
              </a:rPr>
              <a:t>and </a:t>
            </a:r>
            <a:r>
              <a:rPr dirty="0" spc="-65">
                <a:solidFill>
                  <a:srgbClr val="ECF3DA"/>
                </a:solidFill>
                <a:latin typeface="Times New Roman"/>
                <a:cs typeface="Times New Roman"/>
              </a:rPr>
              <a:t>the </a:t>
            </a:r>
            <a:r>
              <a:rPr dirty="0" spc="-185">
                <a:solidFill>
                  <a:srgbClr val="ECF3DA"/>
                </a:solidFill>
                <a:latin typeface="Times New Roman"/>
                <a:cs typeface="Times New Roman"/>
              </a:rPr>
              <a:t>Business  </a:t>
            </a:r>
            <a:r>
              <a:rPr dirty="0" spc="-145">
                <a:solidFill>
                  <a:srgbClr val="ECF3DA"/>
                </a:solidFill>
                <a:latin typeface="Times New Roman"/>
                <a:cs typeface="Times New Roman"/>
              </a:rPr>
              <a:t>Stakeholders, </a:t>
            </a:r>
            <a:r>
              <a:rPr dirty="0" spc="-150">
                <a:solidFill>
                  <a:srgbClr val="ECF3DA"/>
                </a:solidFill>
                <a:latin typeface="Times New Roman"/>
                <a:cs typeface="Times New Roman"/>
              </a:rPr>
              <a:t>as </a:t>
            </a:r>
            <a:r>
              <a:rPr dirty="0" spc="-220">
                <a:solidFill>
                  <a:srgbClr val="ECF3DA"/>
                </a:solidFill>
                <a:latin typeface="Times New Roman"/>
                <a:cs typeface="Times New Roman"/>
              </a:rPr>
              <a:t>well </a:t>
            </a:r>
            <a:r>
              <a:rPr dirty="0" spc="-150">
                <a:solidFill>
                  <a:srgbClr val="ECF3DA"/>
                </a:solidFill>
                <a:latin typeface="Times New Roman"/>
                <a:cs typeface="Times New Roman"/>
              </a:rPr>
              <a:t>as </a:t>
            </a:r>
            <a:r>
              <a:rPr dirty="0" spc="-125">
                <a:solidFill>
                  <a:srgbClr val="ECF3DA"/>
                </a:solidFill>
                <a:latin typeface="Times New Roman"/>
                <a:cs typeface="Times New Roman"/>
              </a:rPr>
              <a:t>within </a:t>
            </a:r>
            <a:r>
              <a:rPr dirty="0" spc="-65">
                <a:solidFill>
                  <a:srgbClr val="ECF3DA"/>
                </a:solidFill>
                <a:latin typeface="Times New Roman"/>
                <a:cs typeface="Times New Roman"/>
              </a:rPr>
              <a:t>the </a:t>
            </a:r>
            <a:r>
              <a:rPr dirty="0" spc="-260">
                <a:solidFill>
                  <a:srgbClr val="ECF3DA"/>
                </a:solidFill>
                <a:latin typeface="Times New Roman"/>
                <a:cs typeface="Times New Roman"/>
              </a:rPr>
              <a:t>IT </a:t>
            </a:r>
            <a:r>
              <a:rPr dirty="0" spc="-114">
                <a:solidFill>
                  <a:srgbClr val="ECF3DA"/>
                </a:solidFill>
                <a:latin typeface="Times New Roman"/>
                <a:cs typeface="Times New Roman"/>
              </a:rPr>
              <a:t>teams </a:t>
            </a:r>
            <a:r>
              <a:rPr dirty="0" spc="-175">
                <a:solidFill>
                  <a:srgbClr val="ECF3DA"/>
                </a:solidFill>
                <a:latin typeface="Times New Roman"/>
                <a:cs typeface="Times New Roman"/>
              </a:rPr>
              <a:t>effective </a:t>
            </a:r>
            <a:r>
              <a:rPr dirty="0" spc="-250">
                <a:solidFill>
                  <a:srgbClr val="ECF3DA"/>
                </a:solidFill>
                <a:latin typeface="Times New Roman"/>
                <a:cs typeface="Times New Roman"/>
              </a:rPr>
              <a:t>? </a:t>
            </a:r>
            <a:r>
              <a:rPr dirty="0" spc="-265">
                <a:solidFill>
                  <a:srgbClr val="ECF3DA"/>
                </a:solidFill>
                <a:latin typeface="Times New Roman"/>
                <a:cs typeface="Times New Roman"/>
              </a:rPr>
              <a:t>How </a:t>
            </a:r>
            <a:r>
              <a:rPr dirty="0" spc="-140">
                <a:solidFill>
                  <a:srgbClr val="ECF3DA"/>
                </a:solidFill>
                <a:latin typeface="Times New Roman"/>
                <a:cs typeface="Times New Roman"/>
              </a:rPr>
              <a:t>do  </a:t>
            </a:r>
            <a:r>
              <a:rPr dirty="0" spc="-190">
                <a:solidFill>
                  <a:srgbClr val="ECF3DA"/>
                </a:solidFill>
                <a:latin typeface="Times New Roman"/>
                <a:cs typeface="Times New Roman"/>
              </a:rPr>
              <a:t>you </a:t>
            </a:r>
            <a:r>
              <a:rPr dirty="0" spc="-195">
                <a:solidFill>
                  <a:srgbClr val="ECF3DA"/>
                </a:solidFill>
                <a:latin typeface="Times New Roman"/>
                <a:cs typeface="Times New Roman"/>
              </a:rPr>
              <a:t>verify </a:t>
            </a:r>
            <a:r>
              <a:rPr dirty="0" spc="-25">
                <a:solidFill>
                  <a:srgbClr val="ECF3DA"/>
                </a:solidFill>
                <a:latin typeface="Times New Roman"/>
                <a:cs typeface="Times New Roman"/>
              </a:rPr>
              <a:t>that </a:t>
            </a:r>
            <a:r>
              <a:rPr dirty="0" spc="-135">
                <a:solidFill>
                  <a:srgbClr val="ECF3DA"/>
                </a:solidFill>
                <a:latin typeface="Times New Roman"/>
                <a:cs typeface="Times New Roman"/>
              </a:rPr>
              <a:t>communication </a:t>
            </a:r>
            <a:r>
              <a:rPr dirty="0" spc="-130">
                <a:solidFill>
                  <a:srgbClr val="ECF3DA"/>
                </a:solidFill>
                <a:latin typeface="Times New Roman"/>
                <a:cs typeface="Times New Roman"/>
              </a:rPr>
              <a:t>has </a:t>
            </a:r>
            <a:r>
              <a:rPr dirty="0" spc="-110">
                <a:solidFill>
                  <a:srgbClr val="ECF3DA"/>
                </a:solidFill>
                <a:latin typeface="Times New Roman"/>
                <a:cs typeface="Times New Roman"/>
              </a:rPr>
              <a:t>happened</a:t>
            </a:r>
            <a:r>
              <a:rPr dirty="0" spc="229">
                <a:solidFill>
                  <a:srgbClr val="ECF3DA"/>
                </a:solidFill>
                <a:latin typeface="Times New Roman"/>
                <a:cs typeface="Times New Roman"/>
              </a:rPr>
              <a:t> </a:t>
            </a:r>
            <a:r>
              <a:rPr dirty="0" spc="-250">
                <a:solidFill>
                  <a:srgbClr val="ECF3DA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996" y="3587496"/>
            <a:ext cx="9214485" cy="1384935"/>
          </a:xfrm>
          <a:prstGeom prst="rect">
            <a:avLst/>
          </a:prstGeom>
          <a:solidFill>
            <a:srgbClr val="152E3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 marR="292100">
              <a:lnSpc>
                <a:spcPct val="100000"/>
              </a:lnSpc>
              <a:spcBef>
                <a:spcPts val="265"/>
              </a:spcBef>
            </a:pP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The single </a:t>
            </a:r>
            <a:r>
              <a:rPr dirty="0" sz="2800" spc="-15" b="1" i="1">
                <a:solidFill>
                  <a:srgbClr val="FFFFFF"/>
                </a:solidFill>
                <a:latin typeface="Rockwell"/>
                <a:cs typeface="Rockwell"/>
              </a:rPr>
              <a:t>biggest </a:t>
            </a:r>
            <a:r>
              <a:rPr dirty="0" sz="2800" spc="-10" b="1" i="1">
                <a:solidFill>
                  <a:srgbClr val="FFFFFF"/>
                </a:solidFill>
                <a:latin typeface="Rockwell"/>
                <a:cs typeface="Rockwell"/>
              </a:rPr>
              <a:t>problem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in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communication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is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the 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illusion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that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it </a:t>
            </a:r>
            <a:r>
              <a:rPr dirty="0" sz="2800" spc="-5" b="1" i="1">
                <a:solidFill>
                  <a:srgbClr val="FFFFFF"/>
                </a:solidFill>
                <a:latin typeface="Rockwell"/>
                <a:cs typeface="Rockwell"/>
              </a:rPr>
              <a:t>has </a:t>
            </a:r>
            <a:r>
              <a:rPr dirty="0" sz="2800" spc="-20" b="1" i="1">
                <a:solidFill>
                  <a:srgbClr val="FFFFFF"/>
                </a:solidFill>
                <a:latin typeface="Rockwell"/>
                <a:cs typeface="Rockwell"/>
              </a:rPr>
              <a:t>taken</a:t>
            </a:r>
            <a:r>
              <a:rPr dirty="0" sz="2800" spc="-55" b="1" i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Rockwell"/>
                <a:cs typeface="Rockwell"/>
              </a:rPr>
              <a:t>place.</a:t>
            </a:r>
            <a:endParaRPr sz="2800">
              <a:latin typeface="Rockwell"/>
              <a:cs typeface="Rockwell"/>
            </a:endParaRPr>
          </a:p>
          <a:p>
            <a:pPr marL="91440">
              <a:lnSpc>
                <a:spcPct val="100000"/>
              </a:lnSpc>
              <a:tabLst>
                <a:tab pos="1021715" algn="l"/>
              </a:tabLst>
            </a:pPr>
            <a:r>
              <a:rPr dirty="0" sz="2800" spc="-5">
                <a:solidFill>
                  <a:srgbClr val="FFFFFF"/>
                </a:solidFill>
                <a:latin typeface="Rockwell"/>
                <a:cs typeface="Rockwell"/>
              </a:rPr>
              <a:t>------	</a:t>
            </a:r>
            <a:r>
              <a:rPr dirty="0" sz="2800" spc="-15" b="1">
                <a:solidFill>
                  <a:srgbClr val="FFFFFF"/>
                </a:solidFill>
                <a:latin typeface="Rockwell"/>
                <a:cs typeface="Rockwell"/>
              </a:rPr>
              <a:t>George </a:t>
            </a:r>
            <a:r>
              <a:rPr dirty="0" sz="2800" spc="15" b="1">
                <a:solidFill>
                  <a:srgbClr val="FFFFFF"/>
                </a:solidFill>
                <a:latin typeface="Rockwell"/>
                <a:cs typeface="Rockwell"/>
              </a:rPr>
              <a:t>Bernard</a:t>
            </a:r>
            <a:r>
              <a:rPr dirty="0" sz="2800" spc="-40" b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Rockwell"/>
                <a:cs typeface="Rockwell"/>
              </a:rPr>
              <a:t>Shaw</a:t>
            </a:r>
            <a:endParaRPr sz="2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922" y="605027"/>
            <a:ext cx="8962390" cy="584200"/>
          </a:xfrm>
          <a:custGeom>
            <a:avLst/>
            <a:gdLst/>
            <a:ahLst/>
            <a:cxnLst/>
            <a:rect l="l" t="t" r="r" b="b"/>
            <a:pathLst>
              <a:path w="8962390" h="584200">
                <a:moveTo>
                  <a:pt x="0" y="0"/>
                </a:moveTo>
                <a:lnTo>
                  <a:pt x="8961882" y="0"/>
                </a:lnTo>
                <a:lnTo>
                  <a:pt x="8961882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2A5B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852" y="624141"/>
            <a:ext cx="857313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 i="1">
                <a:latin typeface="Rockwell"/>
                <a:cs typeface="Rockwell"/>
              </a:rPr>
              <a:t>Communication - Misinterpretation of a</a:t>
            </a:r>
            <a:r>
              <a:rPr dirty="0" spc="80" b="1" i="1">
                <a:latin typeface="Rockwell"/>
                <a:cs typeface="Rockwell"/>
              </a:rPr>
              <a:t> </a:t>
            </a:r>
            <a:r>
              <a:rPr dirty="0" spc="-10" b="1" i="1">
                <a:latin typeface="Rockwell"/>
                <a:cs typeface="Rockwell"/>
              </a:rPr>
              <a:t>fact</a:t>
            </a:r>
          </a:p>
        </p:txBody>
      </p:sp>
      <p:sp>
        <p:nvSpPr>
          <p:cNvPr id="4" name="object 4"/>
          <p:cNvSpPr/>
          <p:nvPr/>
        </p:nvSpPr>
        <p:spPr>
          <a:xfrm>
            <a:off x="899922" y="1188719"/>
            <a:ext cx="10734040" cy="4771390"/>
          </a:xfrm>
          <a:custGeom>
            <a:avLst/>
            <a:gdLst/>
            <a:ahLst/>
            <a:cxnLst/>
            <a:rect l="l" t="t" r="r" b="b"/>
            <a:pathLst>
              <a:path w="10734040" h="4771390">
                <a:moveTo>
                  <a:pt x="0" y="0"/>
                </a:moveTo>
                <a:lnTo>
                  <a:pt x="10733532" y="0"/>
                </a:lnTo>
                <a:lnTo>
                  <a:pt x="10733532" y="4770882"/>
                </a:lnTo>
                <a:lnTo>
                  <a:pt x="0" y="4770882"/>
                </a:lnTo>
                <a:lnTo>
                  <a:pt x="0" y="0"/>
                </a:lnTo>
                <a:close/>
              </a:path>
            </a:pathLst>
          </a:custGeom>
          <a:solidFill>
            <a:srgbClr val="152E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8852" y="1240504"/>
            <a:ext cx="10532745" cy="465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Captain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L had a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first mate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who was at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times addicted to the use of strong drink,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occasionally,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slang has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it, “got  full”. 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ship 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lying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in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port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in China, and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mate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had been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on shore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 had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there indulged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rather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freely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in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some of the  vile compounds common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in Chinese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ports. He came on board, “drunk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as a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lord”,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thought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he had a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mortgage on the 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whole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world. The captain,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who rarely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ever touched liquor himself,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greatly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disturbed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by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disgraceful conduct of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his 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officer, particularly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crew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had all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observed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his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condition.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One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of the duties of the first officer (the first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mate) is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to write  up the log each day, but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that worthy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not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able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to do it, the captain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made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proper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entry, but added: “The mate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drunk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all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day”. 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ship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left port 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next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day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mate got “sobered off”. He attended to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his writing at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proper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time,  but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appalled when he saw what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captain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had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done. 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went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back on deck,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soon after the following colloquy  took</a:t>
            </a:r>
            <a:r>
              <a:rPr dirty="0" sz="1600" spc="-10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place:</a:t>
            </a:r>
            <a:endParaRPr sz="1600">
              <a:latin typeface="Berlin Sans FB"/>
              <a:cs typeface="Berlin Sans FB"/>
            </a:endParaRPr>
          </a:p>
          <a:p>
            <a:pPr marL="12700" marR="4355465">
              <a:lnSpc>
                <a:spcPts val="1920"/>
              </a:lnSpc>
              <a:spcBef>
                <a:spcPts val="60"/>
              </a:spcBef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“Cap’n,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why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did you write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in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log yesterday that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I 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drunk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all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day ?”  “It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true,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wasn’t it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 ?”</a:t>
            </a:r>
            <a:endParaRPr sz="1600">
              <a:latin typeface="Berlin Sans FB"/>
              <a:cs typeface="Berlin Sans FB"/>
            </a:endParaRPr>
          </a:p>
          <a:p>
            <a:pPr marL="12700">
              <a:lnSpc>
                <a:spcPts val="1855"/>
              </a:lnSpc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“Yes, but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what will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shipowners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say if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they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see it ?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It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will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hurt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me</a:t>
            </a:r>
            <a:r>
              <a:rPr dirty="0" sz="1600" spc="-15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with</a:t>
            </a:r>
            <a:endParaRPr sz="1600">
              <a:latin typeface="Berlin Sans FB"/>
              <a:cs typeface="Berlin Sans FB"/>
            </a:endParaRPr>
          </a:p>
          <a:p>
            <a:pPr marL="113664">
              <a:lnSpc>
                <a:spcPct val="100000"/>
              </a:lnSpc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them.”</a:t>
            </a:r>
            <a:endParaRPr sz="1600">
              <a:latin typeface="Berlin Sans FB"/>
              <a:cs typeface="Berlin Sans FB"/>
            </a:endParaRPr>
          </a:p>
          <a:p>
            <a:pPr marL="12700" marR="4304030">
              <a:lnSpc>
                <a:spcPct val="100000"/>
              </a:lnSpc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But the mate could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get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nothing more from the Captain than, “It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true, 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wasn’t it</a:t>
            </a:r>
            <a:r>
              <a:rPr dirty="0" sz="1600" spc="-15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?”</a:t>
            </a:r>
            <a:endParaRPr sz="1600">
              <a:latin typeface="Berlin Sans FB"/>
              <a:cs typeface="Berlin Sans FB"/>
            </a:endParaRPr>
          </a:p>
          <a:p>
            <a:pPr marL="12700" marR="66040">
              <a:lnSpc>
                <a:spcPct val="100000"/>
              </a:lnSpc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next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day,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when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Captain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examining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book,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he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found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at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bottom of the mate’s entry of observation, course,  winds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and</a:t>
            </a:r>
            <a:r>
              <a:rPr dirty="0" sz="1600" spc="-25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tides:</a:t>
            </a:r>
            <a:endParaRPr sz="1600">
              <a:latin typeface="Berlin Sans FB"/>
              <a:cs typeface="Berlin Sans FB"/>
            </a:endParaRPr>
          </a:p>
          <a:p>
            <a:pPr marL="12700">
              <a:lnSpc>
                <a:spcPts val="1925"/>
              </a:lnSpc>
            </a:pPr>
            <a:r>
              <a:rPr dirty="0" sz="1650" spc="-220" b="1" i="1">
                <a:solidFill>
                  <a:srgbClr val="FFFF00"/>
                </a:solidFill>
                <a:latin typeface="Arial"/>
                <a:cs typeface="Arial"/>
              </a:rPr>
              <a:t>“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The captain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was 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sober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all</a:t>
            </a:r>
            <a:r>
              <a:rPr dirty="0" sz="1600" spc="-110">
                <a:solidFill>
                  <a:srgbClr val="FFFF00"/>
                </a:solidFill>
                <a:latin typeface="Berlin Sans FB"/>
                <a:cs typeface="Berlin Sans FB"/>
              </a:rPr>
              <a:t> </a:t>
            </a:r>
            <a:r>
              <a:rPr dirty="0" sz="1600" spc="-30">
                <a:solidFill>
                  <a:srgbClr val="FFFF00"/>
                </a:solidFill>
                <a:latin typeface="Berlin Sans FB"/>
                <a:cs typeface="Berlin Sans FB"/>
              </a:rPr>
              <a:t>day</a:t>
            </a:r>
            <a:r>
              <a:rPr dirty="0" sz="1650" spc="-30" b="1" i="1">
                <a:solidFill>
                  <a:srgbClr val="FFFF00"/>
                </a:solidFill>
                <a:latin typeface="Arial"/>
                <a:cs typeface="Arial"/>
              </a:rPr>
              <a:t>.”</a:t>
            </a:r>
            <a:endParaRPr sz="16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(Trow, 1905, </a:t>
            </a:r>
            <a:r>
              <a:rPr dirty="0" sz="1600">
                <a:solidFill>
                  <a:srgbClr val="FFFF00"/>
                </a:solidFill>
                <a:latin typeface="Berlin Sans FB"/>
                <a:cs typeface="Berlin Sans FB"/>
              </a:rPr>
              <a:t>pp.</a:t>
            </a:r>
            <a:r>
              <a:rPr dirty="0" sz="1600" spc="-5">
                <a:solidFill>
                  <a:srgbClr val="FFFF00"/>
                </a:solidFill>
                <a:latin typeface="Berlin Sans FB"/>
                <a:cs typeface="Berlin Sans FB"/>
              </a:rPr>
              <a:t> 14-15)</a:t>
            </a:r>
            <a:endParaRPr sz="16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1422653"/>
            <a:ext cx="8962390" cy="4156075"/>
          </a:xfrm>
          <a:custGeom>
            <a:avLst/>
            <a:gdLst/>
            <a:ahLst/>
            <a:cxnLst/>
            <a:rect l="l" t="t" r="r" b="b"/>
            <a:pathLst>
              <a:path w="8962390" h="4156075">
                <a:moveTo>
                  <a:pt x="0" y="0"/>
                </a:moveTo>
                <a:lnTo>
                  <a:pt x="8961882" y="0"/>
                </a:lnTo>
                <a:lnTo>
                  <a:pt x="8961882" y="4155948"/>
                </a:lnTo>
                <a:lnTo>
                  <a:pt x="0" y="4155948"/>
                </a:lnTo>
                <a:lnTo>
                  <a:pt x="0" y="0"/>
                </a:lnTo>
                <a:close/>
              </a:path>
            </a:pathLst>
          </a:custGeom>
          <a:solidFill>
            <a:srgbClr val="0118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2702" y="1445514"/>
            <a:ext cx="8129905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FFFFFF"/>
                </a:solidFill>
                <a:latin typeface="Rockwell"/>
                <a:cs typeface="Rockwell"/>
              </a:rPr>
              <a:t>How </a:t>
            </a:r>
            <a:r>
              <a:rPr dirty="0" sz="2400" spc="-25">
                <a:solidFill>
                  <a:srgbClr val="FFFFFF"/>
                </a:solidFill>
                <a:latin typeface="Rockwell"/>
                <a:cs typeface="Rockwell"/>
              </a:rPr>
              <a:t>many ways </a:t>
            </a:r>
            <a:r>
              <a:rPr dirty="0" sz="2400" spc="-45">
                <a:solidFill>
                  <a:srgbClr val="FFFFFF"/>
                </a:solidFill>
                <a:latin typeface="Rockwell"/>
                <a:cs typeface="Rockwell"/>
              </a:rPr>
              <a:t>are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there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dirty="0" sz="2400" spc="-15">
                <a:solidFill>
                  <a:srgbClr val="FFFFFF"/>
                </a:solidFill>
                <a:latin typeface="Rockwell"/>
                <a:cs typeface="Rockwell"/>
              </a:rPr>
              <a:t>interpret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the sentence</a:t>
            </a:r>
            <a:r>
              <a:rPr dirty="0" sz="2400" spc="18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Rockwell"/>
                <a:cs typeface="Rockwell"/>
              </a:rPr>
              <a:t>below:</a:t>
            </a:r>
            <a:endParaRPr sz="24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245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“Do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I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have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do it ?”</a:t>
            </a:r>
            <a:endParaRPr sz="24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Rockwell"/>
              <a:cs typeface="Rockwel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Do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“I”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have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do</a:t>
            </a:r>
            <a:r>
              <a:rPr dirty="0" sz="2400" spc="-38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it:</a:t>
            </a:r>
            <a:endParaRPr sz="2400">
              <a:latin typeface="Rockwell"/>
              <a:cs typeface="Rockwell"/>
            </a:endParaRPr>
          </a:p>
          <a:p>
            <a:pPr marL="469265">
              <a:lnSpc>
                <a:spcPct val="100000"/>
              </a:lnSpc>
              <a:tabLst>
                <a:tab pos="926465" algn="l"/>
              </a:tabLst>
            </a:pPr>
            <a:r>
              <a:rPr dirty="0" sz="2400">
                <a:solidFill>
                  <a:srgbClr val="FFFFFF"/>
                </a:solidFill>
                <a:latin typeface="PMingLiU-ExtB"/>
                <a:cs typeface="PMingLiU-ExtB"/>
              </a:rPr>
              <a:t>	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can this be </a:t>
            </a:r>
            <a:r>
              <a:rPr dirty="0" sz="2400" spc="-10">
                <a:solidFill>
                  <a:srgbClr val="FFFFFF"/>
                </a:solidFill>
                <a:latin typeface="Rockwell"/>
                <a:cs typeface="Rockwell"/>
              </a:rPr>
              <a:t>delegated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 ?</a:t>
            </a:r>
            <a:endParaRPr sz="2400">
              <a:latin typeface="Rockwell"/>
              <a:cs typeface="Rockwell"/>
            </a:endParaRPr>
          </a:p>
          <a:p>
            <a:pPr marL="469265">
              <a:lnSpc>
                <a:spcPct val="100000"/>
              </a:lnSpc>
              <a:tabLst>
                <a:tab pos="926465" algn="l"/>
              </a:tabLst>
            </a:pPr>
            <a:r>
              <a:rPr dirty="0" sz="2400">
                <a:solidFill>
                  <a:srgbClr val="FFFFFF"/>
                </a:solidFill>
                <a:latin typeface="PMingLiU-ExtB"/>
                <a:cs typeface="PMingLiU-ExtB"/>
              </a:rPr>
              <a:t>	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am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I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the best person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do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this</a:t>
            </a:r>
            <a:r>
              <a:rPr dirty="0" sz="2400" spc="-1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?</a:t>
            </a:r>
            <a:endParaRPr sz="24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245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Do I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have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“do”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it – is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the task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really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necessary</a:t>
            </a:r>
            <a:r>
              <a:rPr dirty="0" sz="2400" spc="-37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?</a:t>
            </a:r>
            <a:endParaRPr sz="24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"/>
            </a:pPr>
            <a:endParaRPr sz="245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Do I </a:t>
            </a:r>
            <a:r>
              <a:rPr dirty="0" sz="2400" spc="-30">
                <a:solidFill>
                  <a:srgbClr val="FFFFFF"/>
                </a:solidFill>
                <a:latin typeface="Rockwell"/>
                <a:cs typeface="Rockwell"/>
              </a:rPr>
              <a:t>have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do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“it”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– is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this the </a:t>
            </a:r>
            <a:r>
              <a:rPr dirty="0" sz="2400" spc="-15">
                <a:solidFill>
                  <a:srgbClr val="FFFFFF"/>
                </a:solidFill>
                <a:latin typeface="Rockwell"/>
                <a:cs typeface="Rockwell"/>
              </a:rPr>
              <a:t>correct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task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Rockwell"/>
                <a:cs typeface="Rockwell"/>
              </a:rPr>
              <a:t>be done</a:t>
            </a:r>
            <a:r>
              <a:rPr dirty="0" sz="2400" spc="-38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400">
                <a:solidFill>
                  <a:srgbClr val="FFFFFF"/>
                </a:solidFill>
                <a:latin typeface="Rockwell"/>
                <a:cs typeface="Rockwell"/>
              </a:rPr>
              <a:t>?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922" y="605027"/>
            <a:ext cx="8962390" cy="584200"/>
          </a:xfrm>
          <a:prstGeom prst="rect"/>
          <a:solidFill>
            <a:srgbClr val="2A5B7F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pc="-5" b="1" i="1">
                <a:latin typeface="Rockwell"/>
                <a:cs typeface="Rockwell"/>
              </a:rPr>
              <a:t>Communication – </a:t>
            </a:r>
            <a:r>
              <a:rPr dirty="0" spc="-35" b="1" i="1">
                <a:latin typeface="Rockwell"/>
                <a:cs typeface="Rockwell"/>
              </a:rPr>
              <a:t>Various</a:t>
            </a:r>
            <a:r>
              <a:rPr dirty="0" spc="-220" b="1" i="1">
                <a:latin typeface="Rockwell"/>
                <a:cs typeface="Rockwell"/>
              </a:rPr>
              <a:t> </a:t>
            </a:r>
            <a:r>
              <a:rPr dirty="0" b="1" i="1">
                <a:latin typeface="Rockwell"/>
                <a:cs typeface="Rockwell"/>
              </a:rPr>
              <a:t>Interpretations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M.Pandurangan</dc:creator>
  <dc:title>Quality systems   a strategy</dc:title>
  <dcterms:created xsi:type="dcterms:W3CDTF">2019-12-18T07:40:34Z</dcterms:created>
  <dcterms:modified xsi:type="dcterms:W3CDTF">2019-12-18T07:40:34Z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2016-04-03T00:00:00Z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2019-12-18T00:00:00Z</vt:filetime>
  </property>
</Properties>
</file>